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2" r:id="rId7"/>
    <p:sldId id="263"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1"/>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139" autoAdjust="0"/>
  </p:normalViewPr>
  <p:slideViewPr>
    <p:cSldViewPr>
      <p:cViewPr>
        <p:scale>
          <a:sx n="51" d="100"/>
          <a:sy n="51" d="100"/>
        </p:scale>
        <p:origin x="-1920" y="-486"/>
      </p:cViewPr>
      <p:guideLst>
        <p:guide orient="horz" pos="2160"/>
        <p:guide pos="2880"/>
      </p:guideLst>
    </p:cSldViewPr>
  </p:slideViewPr>
  <p:outlineViewPr>
    <p:cViewPr>
      <p:scale>
        <a:sx n="33" d="100"/>
        <a:sy n="33" d="100"/>
      </p:scale>
      <p:origin x="0" y="1387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8" name="Номер слайда 7"/>
          <p:cNvSpPr>
            <a:spLocks noGrp="1"/>
          </p:cNvSpPr>
          <p:nvPr>
            <p:ph type="sldNum" sz="quarter" idx="11"/>
          </p:nvPr>
        </p:nvSpPr>
        <p:spPr/>
        <p:txBody>
          <a:bodyPr/>
          <a:lstStyle/>
          <a:p>
            <a:fld id="{725C68B6-61C2-468F-89AB-4B9F7531AA68}"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5B106E36-FD25-4E2D-B0AA-010F637433A0}" type="datetimeFigureOut">
              <a:rPr lang="ru-RU" smtClean="0"/>
              <a:pPr/>
              <a:t>21.10.2018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5B106E36-FD25-4E2D-B0AA-010F637433A0}" type="datetimeFigureOut">
              <a:rPr lang="ru-RU" smtClean="0"/>
              <a:pPr/>
              <a:t>21.10.2018</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404664"/>
            <a:ext cx="7531928" cy="3501150"/>
          </a:xfrm>
        </p:spPr>
        <p:txBody>
          <a:bodyPr>
            <a:normAutofit fontScale="90000"/>
          </a:bodyPr>
          <a:lstStyle/>
          <a:p>
            <a:pPr algn="ctr"/>
            <a:r>
              <a:rPr lang="ru-RU" sz="3100" dirty="0" smtClean="0">
                <a:solidFill>
                  <a:schemeClr val="tx1"/>
                </a:solidFill>
                <a:latin typeface="Times New Roman" pitchFamily="18" charset="0"/>
                <a:cs typeface="Times New Roman" pitchFamily="18" charset="0"/>
              </a:rPr>
              <a:t>Муниципальное бюджетное дошкольное образовательное учреждение детский сад № 28 </a:t>
            </a:r>
            <a:br>
              <a:rPr lang="ru-RU" sz="3100" dirty="0" smtClean="0">
                <a:solidFill>
                  <a:schemeClr val="tx1"/>
                </a:solidFill>
                <a:latin typeface="Times New Roman" pitchFamily="18" charset="0"/>
                <a:cs typeface="Times New Roman" pitchFamily="18" charset="0"/>
              </a:rPr>
            </a:br>
            <a:r>
              <a:rPr lang="ru-RU" sz="3100" dirty="0" smtClean="0">
                <a:solidFill>
                  <a:schemeClr val="tx1"/>
                </a:solidFill>
                <a:latin typeface="Times New Roman" pitchFamily="18" charset="0"/>
                <a:cs typeface="Times New Roman" pitchFamily="18" charset="0"/>
              </a:rPr>
              <a:t>города </a:t>
            </a:r>
            <a:r>
              <a:rPr lang="ru-RU" sz="3100" dirty="0" err="1" smtClean="0">
                <a:solidFill>
                  <a:schemeClr val="tx1"/>
                </a:solidFill>
                <a:latin typeface="Times New Roman" pitchFamily="18" charset="0"/>
                <a:cs typeface="Times New Roman" pitchFamily="18" charset="0"/>
              </a:rPr>
              <a:t>кузнецка</a:t>
            </a:r>
            <a:r>
              <a:rPr lang="ru-RU" sz="3100" dirty="0" smtClean="0">
                <a:solidFill>
                  <a:schemeClr val="tx1"/>
                </a:solidFill>
                <a:latin typeface="Times New Roman" pitchFamily="18" charset="0"/>
                <a:cs typeface="Times New Roman" pitchFamily="18" charset="0"/>
              </a:rPr>
              <a:t>.</a:t>
            </a:r>
            <a:r>
              <a:rPr lang="ru-RU" dirty="0" smtClean="0">
                <a:solidFill>
                  <a:schemeClr val="tx1"/>
                </a:solidFill>
              </a:rPr>
              <a:t/>
            </a:r>
            <a:br>
              <a:rPr lang="ru-RU" dirty="0" smtClean="0">
                <a:solidFill>
                  <a:schemeClr val="tx1"/>
                </a:solidFill>
              </a:rPr>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a:t/>
            </a:r>
            <a:br>
              <a:rPr lang="ru-RU" dirty="0"/>
            </a:br>
            <a:r>
              <a:rPr lang="ru-RU" sz="3100" dirty="0" smtClean="0"/>
              <a:t>2017г.</a:t>
            </a: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endParaRPr lang="ru-RU" dirty="0"/>
          </a:p>
        </p:txBody>
      </p:sp>
      <p:sp>
        <p:nvSpPr>
          <p:cNvPr id="3" name="Подзаголовок 2"/>
          <p:cNvSpPr>
            <a:spLocks noGrp="1"/>
          </p:cNvSpPr>
          <p:nvPr>
            <p:ph type="subTitle" idx="1"/>
          </p:nvPr>
        </p:nvSpPr>
        <p:spPr>
          <a:xfrm>
            <a:off x="1432560" y="-45718"/>
            <a:ext cx="7406640" cy="45719"/>
          </a:xfrm>
        </p:spPr>
        <p:txBody>
          <a:bodyPr>
            <a:normAutofit fontScale="25000" lnSpcReduction="20000"/>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60648"/>
            <a:ext cx="7498080" cy="1728192"/>
          </a:xfrm>
        </p:spPr>
        <p:txBody>
          <a:bodyPr>
            <a:normAutofit fontScale="90000"/>
          </a:bodyPr>
          <a:lstStyle/>
          <a:p>
            <a:pPr algn="ctr"/>
            <a:r>
              <a:rPr lang="ru-RU" sz="2000" dirty="0" smtClean="0">
                <a:solidFill>
                  <a:schemeClr val="tx1"/>
                </a:solidFill>
                <a:latin typeface="+mn-lt"/>
              </a:rPr>
              <a:t/>
            </a:r>
            <a:br>
              <a:rPr lang="ru-RU" sz="2000" dirty="0" smtClean="0">
                <a:solidFill>
                  <a:schemeClr val="tx1"/>
                </a:solidFill>
                <a:latin typeface="+mn-lt"/>
              </a:rPr>
            </a:br>
            <a:r>
              <a:rPr lang="ru-RU" sz="2000" dirty="0" smtClean="0">
                <a:solidFill>
                  <a:schemeClr val="tx1"/>
                </a:solidFill>
                <a:latin typeface="+mn-lt"/>
              </a:rPr>
              <a:t/>
            </a:r>
            <a:br>
              <a:rPr lang="ru-RU" sz="2000" dirty="0" smtClean="0">
                <a:solidFill>
                  <a:schemeClr val="tx1"/>
                </a:solidFill>
                <a:latin typeface="+mn-lt"/>
              </a:rPr>
            </a:br>
            <a:r>
              <a:rPr lang="ru-RU" sz="2000" dirty="0" smtClean="0">
                <a:solidFill>
                  <a:schemeClr val="tx1"/>
                </a:solidFill>
                <a:latin typeface="+mn-lt"/>
              </a:rPr>
              <a:t/>
            </a:r>
            <a:br>
              <a:rPr lang="ru-RU" sz="2000" dirty="0" smtClean="0">
                <a:solidFill>
                  <a:schemeClr val="tx1"/>
                </a:solidFill>
                <a:latin typeface="+mn-lt"/>
              </a:rPr>
            </a:br>
            <a:r>
              <a:rPr lang="ru-RU" sz="2000" dirty="0" smtClean="0">
                <a:latin typeface="Times New Roman" pitchFamily="18" charset="0"/>
                <a:cs typeface="Times New Roman" pitchFamily="18" charset="0"/>
              </a:rPr>
              <a:t>А рисовать, мы любим не только стандартно, как принято в детском саду, но и рисовать нетрадиционными способами. Нетрадиционные техники рисования - это способы создания нового, оригинального произведения искусства, в котором гармонирует всё: и цвет, и линия, и сюжет. Это огромная возможность для детей думать, пробовать, искать, экспериментировать, а самое главное, </a:t>
            </a:r>
            <a:r>
              <a:rPr lang="ru-RU" sz="2000" dirty="0" err="1" smtClean="0">
                <a:latin typeface="Times New Roman" pitchFamily="18" charset="0"/>
                <a:cs typeface="Times New Roman" pitchFamily="18" charset="0"/>
              </a:rPr>
              <a:t>самовыражаться</a:t>
            </a:r>
            <a:r>
              <a:rPr lang="ru-RU" sz="2000" dirty="0" smtClean="0">
                <a:solidFill>
                  <a:schemeClr val="accent5">
                    <a:lumMod val="75000"/>
                  </a:schemeClr>
                </a:solidFill>
                <a:latin typeface="+mn-lt"/>
              </a:rPr>
              <a:t>.</a:t>
            </a:r>
            <a:r>
              <a:rPr lang="ru-RU" dirty="0" smtClean="0">
                <a:solidFill>
                  <a:schemeClr val="accent5">
                    <a:lumMod val="75000"/>
                  </a:schemeClr>
                </a:solidFill>
                <a:latin typeface="+mn-lt"/>
              </a:rPr>
              <a:t/>
            </a:r>
            <a:br>
              <a:rPr lang="ru-RU" dirty="0" smtClean="0">
                <a:solidFill>
                  <a:schemeClr val="accent5">
                    <a:lumMod val="75000"/>
                  </a:schemeClr>
                </a:solidFill>
                <a:latin typeface="+mn-lt"/>
              </a:rPr>
            </a:br>
            <a:endParaRPr lang="ru-RU" dirty="0">
              <a:solidFill>
                <a:schemeClr val="accent5">
                  <a:lumMod val="75000"/>
                </a:schemeClr>
              </a:solidFill>
              <a:latin typeface="+mn-lt"/>
            </a:endParaRPr>
          </a:p>
        </p:txBody>
      </p:sp>
      <p:sp>
        <p:nvSpPr>
          <p:cNvPr id="3" name="Содержимое 2"/>
          <p:cNvSpPr>
            <a:spLocks noGrp="1"/>
          </p:cNvSpPr>
          <p:nvPr>
            <p:ph idx="1"/>
          </p:nvPr>
        </p:nvSpPr>
        <p:spPr>
          <a:xfrm>
            <a:off x="1435608" y="1447800"/>
            <a:ext cx="7498080" cy="5195910"/>
          </a:xfrm>
        </p:spPr>
        <p:txBody>
          <a:bodyPr>
            <a:normAutofit fontScale="85000" lnSpcReduction="20000"/>
          </a:bodyPr>
          <a:lstStyle/>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lgn="ctr">
              <a:spcBef>
                <a:spcPct val="20000"/>
              </a:spcBef>
              <a:buClrTx/>
              <a:buSzTx/>
              <a:buNone/>
              <a:defRPr/>
            </a:pPr>
            <a:endParaRPr lang="ru-RU" sz="2600" b="1" dirty="0" smtClean="0">
              <a:solidFill>
                <a:schemeClr val="accent2">
                  <a:lumMod val="50000"/>
                </a:schemeClr>
              </a:solidFill>
              <a:latin typeface="Times New Roman" pitchFamily="18" charset="0"/>
              <a:cs typeface="Times New Roman" pitchFamily="18" charset="0"/>
            </a:endParaRPr>
          </a:p>
          <a:p>
            <a:pPr marL="342900" lvl="0" indent="-342900" algn="ctr">
              <a:spcBef>
                <a:spcPct val="20000"/>
              </a:spcBef>
              <a:buClrTx/>
              <a:buSzTx/>
              <a:buNone/>
              <a:defRPr/>
            </a:pPr>
            <a:endParaRPr lang="en-US" sz="2600" b="1" dirty="0" smtClean="0">
              <a:latin typeface="Times New Roman" pitchFamily="18" charset="0"/>
              <a:cs typeface="Times New Roman" pitchFamily="18" charset="0"/>
            </a:endParaRPr>
          </a:p>
          <a:p>
            <a:pPr marL="342900" lvl="0" indent="-342900" algn="ctr">
              <a:spcBef>
                <a:spcPct val="20000"/>
              </a:spcBef>
              <a:buClrTx/>
              <a:buSzTx/>
              <a:buNone/>
              <a:defRPr/>
            </a:pPr>
            <a:r>
              <a:rPr lang="ru-RU" sz="2600" b="1" dirty="0" smtClean="0">
                <a:latin typeface="Times New Roman" pitchFamily="18" charset="0"/>
                <a:cs typeface="Times New Roman" pitchFamily="18" charset="0"/>
              </a:rPr>
              <a:t>«Рисование ладошкой».</a:t>
            </a: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400" b="1" dirty="0" smtClean="0">
              <a:solidFill>
                <a:schemeClr val="accent2">
                  <a:lumMod val="50000"/>
                </a:schemeClr>
              </a:solidFill>
              <a:latin typeface="Times New Roman" pitchFamily="18" charset="0"/>
              <a:cs typeface="Times New Roman" pitchFamily="18" charset="0"/>
            </a:endParaRPr>
          </a:p>
          <a:p>
            <a:pPr marL="342900" lvl="0" indent="-342900">
              <a:spcBef>
                <a:spcPct val="20000"/>
              </a:spcBef>
              <a:buClrTx/>
              <a:buSzTx/>
              <a:buNone/>
              <a:defRPr/>
            </a:pPr>
            <a:endParaRPr lang="ru-RU" sz="1700" b="1" dirty="0" smtClean="0">
              <a:latin typeface="Times New Roman" pitchFamily="18" charset="0"/>
              <a:cs typeface="Times New Roman" pitchFamily="18" charset="0"/>
            </a:endParaRPr>
          </a:p>
          <a:p>
            <a:pPr marL="342900" lvl="0" indent="-342900">
              <a:spcBef>
                <a:spcPct val="20000"/>
              </a:spcBef>
              <a:buClrTx/>
              <a:buSzTx/>
              <a:buNone/>
              <a:defRPr/>
            </a:pPr>
            <a:r>
              <a:rPr lang="ru-RU" sz="1700" b="1" u="sng" dirty="0" smtClean="0">
                <a:latin typeface="Times New Roman" pitchFamily="18" charset="0"/>
                <a:cs typeface="Times New Roman" pitchFamily="18" charset="0"/>
              </a:rPr>
              <a:t>Технология рисования: </a:t>
            </a:r>
            <a:r>
              <a:rPr lang="ru-RU" sz="1700" dirty="0" smtClean="0">
                <a:latin typeface="Times New Roman" pitchFamily="18" charset="0"/>
                <a:cs typeface="Times New Roman" pitchFamily="18" charset="0"/>
              </a:rPr>
              <a:t>Посредине листа ребенок рисует ребром ладошки, или ладошкой, пальчиками. </a:t>
            </a:r>
          </a:p>
          <a:p>
            <a:pPr marL="342900" lvl="0" indent="-342900">
              <a:spcBef>
                <a:spcPct val="20000"/>
              </a:spcBef>
              <a:buClrTx/>
              <a:buSzTx/>
              <a:buNone/>
              <a:defRPr/>
            </a:pPr>
            <a:r>
              <a:rPr lang="ru-RU" sz="1700" dirty="0" smtClean="0">
                <a:latin typeface="Times New Roman" pitchFamily="18" charset="0"/>
                <a:cs typeface="Times New Roman" pitchFamily="18" charset="0"/>
              </a:rPr>
              <a:t>Макает в краску и отпечатывается на бумаге так, как необходимо для того рисунка, какой он изображает. Потом краска вытирается тряпкой.</a:t>
            </a:r>
            <a:endParaRPr lang="ru-RU" sz="1700" dirty="0" smtClean="0"/>
          </a:p>
        </p:txBody>
      </p:sp>
      <p:pic>
        <p:nvPicPr>
          <p:cNvPr id="4100" name="Picture 4" descr="C:\Users\1\Desktop\РМО\для рмо нетрадиц\SAM_2121.JPG"/>
          <p:cNvPicPr>
            <a:picLocks noChangeAspect="1" noChangeArrowheads="1"/>
          </p:cNvPicPr>
          <p:nvPr/>
        </p:nvPicPr>
        <p:blipFill>
          <a:blip r:embed="rId2" cstate="print"/>
          <a:srcRect l="16785" t="3261" r="7242" b="13043"/>
          <a:stretch>
            <a:fillRect/>
          </a:stretch>
        </p:blipFill>
        <p:spPr bwMode="auto">
          <a:xfrm>
            <a:off x="285720" y="2636912"/>
            <a:ext cx="3786214" cy="2718064"/>
          </a:xfrm>
          <a:prstGeom prst="rect">
            <a:avLst/>
          </a:prstGeom>
          <a:ln>
            <a:noFill/>
          </a:ln>
          <a:effectLst>
            <a:softEdge rad="112500"/>
          </a:effectLst>
        </p:spPr>
      </p:pic>
      <p:pic>
        <p:nvPicPr>
          <p:cNvPr id="4101" name="Picture 5" descr="C:\Users\1\Desktop\РМО\для рмо нетрадиц\SAM_4844.JPG"/>
          <p:cNvPicPr>
            <a:picLocks noChangeAspect="1" noChangeArrowheads="1"/>
          </p:cNvPicPr>
          <p:nvPr/>
        </p:nvPicPr>
        <p:blipFill>
          <a:blip r:embed="rId3" cstate="print"/>
          <a:srcRect l="4464" t="16478" r="10712" b="28720"/>
          <a:stretch>
            <a:fillRect/>
          </a:stretch>
        </p:blipFill>
        <p:spPr bwMode="auto">
          <a:xfrm>
            <a:off x="4623155" y="2664701"/>
            <a:ext cx="4357718" cy="271806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heel(1)">
                                      <p:cBhvr>
                                        <p:cTn id="7" dur="2000"/>
                                        <p:tgtEl>
                                          <p:spTgt spid="410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wheel(1)">
                                      <p:cBhvr>
                                        <p:cTn id="11"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142852"/>
            <a:ext cx="7498080" cy="928694"/>
          </a:xfrm>
        </p:spPr>
        <p:txBody>
          <a:bodyPr>
            <a:normAutofit fontScale="90000"/>
          </a:bodyPr>
          <a:lstStyle/>
          <a:p>
            <a:pPr lvl="0" algn="ctr"/>
            <a:r>
              <a:rPr lang="ru-RU" sz="3100" b="1" dirty="0" smtClean="0">
                <a:effectLst/>
                <a:latin typeface="Times New Roman" pitchFamily="18" charset="0"/>
                <a:cs typeface="Times New Roman" pitchFamily="18" charset="0"/>
              </a:rPr>
              <a:t>«</a:t>
            </a:r>
            <a:r>
              <a:rPr lang="ru-RU" sz="3100" b="1" dirty="0" err="1" smtClean="0">
                <a:effectLst/>
                <a:latin typeface="Times New Roman" pitchFamily="18" charset="0"/>
                <a:cs typeface="Times New Roman" pitchFamily="18" charset="0"/>
              </a:rPr>
              <a:t>Кляксография</a:t>
            </a:r>
            <a:r>
              <a:rPr lang="ru-RU" sz="3100" b="1" dirty="0" smtClean="0">
                <a:effectLst/>
                <a:latin typeface="Times New Roman" pitchFamily="18" charset="0"/>
                <a:cs typeface="Times New Roman" pitchFamily="18" charset="0"/>
              </a:rPr>
              <a:t>».</a:t>
            </a:r>
            <a:r>
              <a:rPr lang="ru-RU" sz="2400" b="1" dirty="0" smtClean="0">
                <a:solidFill>
                  <a:schemeClr val="accent2">
                    <a:lumMod val="50000"/>
                  </a:schemeClr>
                </a:solidFill>
                <a:effectLst/>
                <a:latin typeface="Segoe Print" pitchFamily="2" charset="0"/>
                <a:cs typeface="Times New Roman" pitchFamily="18" charset="0"/>
              </a:rPr>
              <a:t/>
            </a:r>
            <a:br>
              <a:rPr lang="ru-RU" sz="2400" b="1" dirty="0" smtClean="0">
                <a:solidFill>
                  <a:schemeClr val="accent2">
                    <a:lumMod val="50000"/>
                  </a:schemeClr>
                </a:solidFill>
                <a:effectLst/>
                <a:latin typeface="Segoe Print" pitchFamily="2" charset="0"/>
                <a:cs typeface="Times New Roman" pitchFamily="18" charset="0"/>
              </a:rPr>
            </a:br>
            <a:endParaRPr lang="ru-RU" sz="2400" dirty="0">
              <a:effectLst/>
            </a:endParaRPr>
          </a:p>
        </p:txBody>
      </p:sp>
      <p:sp>
        <p:nvSpPr>
          <p:cNvPr id="3" name="Содержимое 2"/>
          <p:cNvSpPr>
            <a:spLocks noGrp="1"/>
          </p:cNvSpPr>
          <p:nvPr>
            <p:ph idx="1"/>
          </p:nvPr>
        </p:nvSpPr>
        <p:spPr>
          <a:xfrm>
            <a:off x="1435608" y="1447800"/>
            <a:ext cx="7498080" cy="5195910"/>
          </a:xfrm>
        </p:spPr>
        <p:txBody>
          <a:bodyPr>
            <a:normAutofit/>
          </a:bodyPr>
          <a:lstStyle/>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r>
              <a:rPr lang="ru-RU" sz="1600" b="1" u="sng" dirty="0" smtClean="0">
                <a:latin typeface="Times New Roman" pitchFamily="18" charset="0"/>
                <a:cs typeface="Times New Roman" pitchFamily="18" charset="0"/>
              </a:rPr>
              <a:t>Технология рисования:</a:t>
            </a:r>
            <a:r>
              <a:rPr lang="ru-RU" sz="1600" u="sng"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На лист бумаги наносят кляксы, поверх накладывается чистый лист бумаги. Кляксы переходят с одного листа на другой. Дети рассматривают полученные кляксы, дорисовывают детали или просто называют то, что они увидели. </a:t>
            </a:r>
            <a:endParaRPr lang="ru-RU" sz="1600" dirty="0">
              <a:latin typeface="Times New Roman" pitchFamily="18" charset="0"/>
              <a:cs typeface="Times New Roman" pitchFamily="18" charset="0"/>
            </a:endParaRPr>
          </a:p>
        </p:txBody>
      </p:sp>
      <p:pic>
        <p:nvPicPr>
          <p:cNvPr id="1026" name="Picture 2" descr="C:\Users\1\Desktop\РМО\для рмо нетрадиц\SAM_5090.JPG"/>
          <p:cNvPicPr>
            <a:picLocks noChangeAspect="1" noChangeArrowheads="1"/>
          </p:cNvPicPr>
          <p:nvPr/>
        </p:nvPicPr>
        <p:blipFill>
          <a:blip r:embed="rId2" cstate="print"/>
          <a:srcRect l="14169" t="23507" r="19835" b="16440"/>
          <a:stretch>
            <a:fillRect/>
          </a:stretch>
        </p:blipFill>
        <p:spPr bwMode="auto">
          <a:xfrm>
            <a:off x="2195736" y="836712"/>
            <a:ext cx="5320888" cy="4256711"/>
          </a:xfrm>
          <a:prstGeom prst="rect">
            <a:avLst/>
          </a:prstGeom>
          <a:ln>
            <a:noFill/>
          </a:ln>
          <a:effectLst>
            <a:softEdge rad="112500"/>
          </a:effectLst>
        </p:spPr>
      </p:pic>
      <p:pic>
        <p:nvPicPr>
          <p:cNvPr id="1027" name="Picture 3" descr="C:\Users\1\Desktop\РМО\для рмо нетрадиц\SAM_5093.JPG"/>
          <p:cNvPicPr>
            <a:picLocks noChangeAspect="1" noChangeArrowheads="1"/>
          </p:cNvPicPr>
          <p:nvPr/>
        </p:nvPicPr>
        <p:blipFill>
          <a:blip r:embed="rId3" cstate="print"/>
          <a:srcRect l="18623" r="21005" b="10526"/>
          <a:stretch>
            <a:fillRect/>
          </a:stretch>
        </p:blipFill>
        <p:spPr bwMode="auto">
          <a:xfrm>
            <a:off x="2211354" y="836712"/>
            <a:ext cx="5305270" cy="4244216"/>
          </a:xfrm>
          <a:prstGeom prst="rect">
            <a:avLst/>
          </a:prstGeom>
          <a:ln>
            <a:noFill/>
          </a:ln>
          <a:effectLst>
            <a:softEdge rad="112500"/>
          </a:effectLst>
        </p:spPr>
      </p:pic>
      <p:pic>
        <p:nvPicPr>
          <p:cNvPr id="1029" name="Picture 5" descr="C:\Users\1\Desktop\РМО\для рмо нетрадиц\SAM_5100.JPG"/>
          <p:cNvPicPr>
            <a:picLocks noChangeAspect="1" noChangeArrowheads="1"/>
          </p:cNvPicPr>
          <p:nvPr/>
        </p:nvPicPr>
        <p:blipFill>
          <a:blip r:embed="rId4" cstate="print"/>
          <a:srcRect l="9155" t="19226" r="6688" b="20806"/>
          <a:stretch>
            <a:fillRect/>
          </a:stretch>
        </p:blipFill>
        <p:spPr bwMode="auto">
          <a:xfrm>
            <a:off x="2211355" y="836712"/>
            <a:ext cx="5456990" cy="4365591"/>
          </a:xfrm>
          <a:prstGeom prst="rect">
            <a:avLst/>
          </a:prstGeom>
          <a:ln>
            <a:noFill/>
          </a:ln>
          <a:effectLst>
            <a:softEdge rad="112500"/>
          </a:effectLst>
        </p:spPr>
      </p:pic>
      <p:pic>
        <p:nvPicPr>
          <p:cNvPr id="1030" name="Picture 6" descr="C:\Users\1\Desktop\РМО\для рмо нетрадиц\SAM_5097.JPG"/>
          <p:cNvPicPr>
            <a:picLocks noChangeAspect="1" noChangeArrowheads="1"/>
          </p:cNvPicPr>
          <p:nvPr/>
        </p:nvPicPr>
        <p:blipFill>
          <a:blip r:embed="rId5" cstate="print"/>
          <a:srcRect l="26511" t="22630" r="15145" b="9979"/>
          <a:stretch>
            <a:fillRect/>
          </a:stretch>
        </p:blipFill>
        <p:spPr bwMode="auto">
          <a:xfrm>
            <a:off x="2193100" y="836713"/>
            <a:ext cx="5475245" cy="4380196"/>
          </a:xfrm>
          <a:prstGeom prst="rect">
            <a:avLst/>
          </a:prstGeom>
          <a:ln>
            <a:noFill/>
          </a:ln>
          <a:effectLst>
            <a:softEdge rad="112500"/>
          </a:effectLst>
        </p:spPr>
      </p:pic>
      <p:pic>
        <p:nvPicPr>
          <p:cNvPr id="9" name="Picture 4" descr="C:\Users\1\Desktop\РМО\для рмо нетрадиц\SAM_5101.JPG"/>
          <p:cNvPicPr>
            <a:picLocks noChangeAspect="1" noChangeArrowheads="1"/>
          </p:cNvPicPr>
          <p:nvPr/>
        </p:nvPicPr>
        <p:blipFill>
          <a:blip r:embed="rId6" cstate="print"/>
          <a:srcRect l="11348" t="11765" r="11184" b="11760"/>
          <a:stretch>
            <a:fillRect/>
          </a:stretch>
        </p:blipFill>
        <p:spPr bwMode="auto">
          <a:xfrm>
            <a:off x="2211355" y="836713"/>
            <a:ext cx="5456990" cy="436559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3000"/>
                                        <p:tgtEl>
                                          <p:spTgt spid="1026"/>
                                        </p:tgtEl>
                                      </p:cBhvr>
                                    </p:animEffect>
                                  </p:childTnLst>
                                </p:cTn>
                              </p:par>
                            </p:childTnLst>
                          </p:cTn>
                        </p:par>
                        <p:par>
                          <p:cTn id="8" fill="hold">
                            <p:stCondLst>
                              <p:cond delay="3500"/>
                            </p:stCondLst>
                            <p:childTnLst>
                              <p:par>
                                <p:cTn id="9" presetID="21" presetClass="entr" presetSubtype="1" fill="hold" nodeType="afterEffect">
                                  <p:stCondLst>
                                    <p:cond delay="500"/>
                                  </p:stCondLst>
                                  <p:childTnLst>
                                    <p:set>
                                      <p:cBhvr>
                                        <p:cTn id="10" dur="1" fill="hold">
                                          <p:stCondLst>
                                            <p:cond delay="0"/>
                                          </p:stCondLst>
                                        </p:cTn>
                                        <p:tgtEl>
                                          <p:spTgt spid="1027"/>
                                        </p:tgtEl>
                                        <p:attrNameLst>
                                          <p:attrName>style.visibility</p:attrName>
                                        </p:attrNameLst>
                                      </p:cBhvr>
                                      <p:to>
                                        <p:strVal val="visible"/>
                                      </p:to>
                                    </p:set>
                                    <p:animEffect transition="in" filter="wheel(1)">
                                      <p:cBhvr>
                                        <p:cTn id="11" dur="2000"/>
                                        <p:tgtEl>
                                          <p:spTgt spid="1027"/>
                                        </p:tgtEl>
                                      </p:cBhvr>
                                    </p:animEffect>
                                  </p:childTnLst>
                                </p:cTn>
                              </p:par>
                            </p:childTnLst>
                          </p:cTn>
                        </p:par>
                        <p:par>
                          <p:cTn id="12" fill="hold">
                            <p:stCondLst>
                              <p:cond delay="6000"/>
                            </p:stCondLst>
                            <p:childTnLst>
                              <p:par>
                                <p:cTn id="13" presetID="21" presetClass="entr" presetSubtype="1" fill="hold" nodeType="afterEffect">
                                  <p:stCondLst>
                                    <p:cond delay="500"/>
                                  </p:stCondLst>
                                  <p:childTnLst>
                                    <p:set>
                                      <p:cBhvr>
                                        <p:cTn id="14" dur="1" fill="hold">
                                          <p:stCondLst>
                                            <p:cond delay="0"/>
                                          </p:stCondLst>
                                        </p:cTn>
                                        <p:tgtEl>
                                          <p:spTgt spid="1029"/>
                                        </p:tgtEl>
                                        <p:attrNameLst>
                                          <p:attrName>style.visibility</p:attrName>
                                        </p:attrNameLst>
                                      </p:cBhvr>
                                      <p:to>
                                        <p:strVal val="visible"/>
                                      </p:to>
                                    </p:set>
                                    <p:animEffect transition="in" filter="wheel(1)">
                                      <p:cBhvr>
                                        <p:cTn id="15" dur="2000"/>
                                        <p:tgtEl>
                                          <p:spTgt spid="1029"/>
                                        </p:tgtEl>
                                      </p:cBhvr>
                                    </p:animEffect>
                                  </p:childTnLst>
                                </p:cTn>
                              </p:par>
                            </p:childTnLst>
                          </p:cTn>
                        </p:par>
                        <p:par>
                          <p:cTn id="16" fill="hold">
                            <p:stCondLst>
                              <p:cond delay="8500"/>
                            </p:stCondLst>
                            <p:childTnLst>
                              <p:par>
                                <p:cTn id="17" presetID="21" presetClass="entr" presetSubtype="1" fill="hold" nodeType="afterEffect">
                                  <p:stCondLst>
                                    <p:cond delay="500"/>
                                  </p:stCondLst>
                                  <p:childTnLst>
                                    <p:set>
                                      <p:cBhvr>
                                        <p:cTn id="18" dur="1" fill="hold">
                                          <p:stCondLst>
                                            <p:cond delay="0"/>
                                          </p:stCondLst>
                                        </p:cTn>
                                        <p:tgtEl>
                                          <p:spTgt spid="1030"/>
                                        </p:tgtEl>
                                        <p:attrNameLst>
                                          <p:attrName>style.visibility</p:attrName>
                                        </p:attrNameLst>
                                      </p:cBhvr>
                                      <p:to>
                                        <p:strVal val="visible"/>
                                      </p:to>
                                    </p:set>
                                    <p:animEffect transition="in" filter="wheel(1)">
                                      <p:cBhvr>
                                        <p:cTn id="19" dur="2000"/>
                                        <p:tgtEl>
                                          <p:spTgt spid="1030"/>
                                        </p:tgtEl>
                                      </p:cBhvr>
                                    </p:animEffect>
                                  </p:childTnLst>
                                </p:cTn>
                              </p:par>
                            </p:childTnLst>
                          </p:cTn>
                        </p:par>
                        <p:par>
                          <p:cTn id="20" fill="hold">
                            <p:stCondLst>
                              <p:cond delay="11000"/>
                            </p:stCondLst>
                            <p:childTnLst>
                              <p:par>
                                <p:cTn id="21" presetID="21" presetClass="entr" presetSubtype="1"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42852"/>
            <a:ext cx="7498080" cy="857256"/>
          </a:xfrm>
        </p:spPr>
        <p:txBody>
          <a:bodyPr>
            <a:normAutofit/>
          </a:bodyPr>
          <a:lstStyle/>
          <a:p>
            <a:pPr algn="ctr"/>
            <a:r>
              <a:rPr lang="ru-RU" sz="2800" b="1" dirty="0" smtClean="0">
                <a:effectLst/>
                <a:latin typeface="Century" pitchFamily="18" charset="0"/>
                <a:cs typeface="Times New Roman" pitchFamily="18" charset="0"/>
              </a:rPr>
              <a:t>«Тампонирование».</a:t>
            </a:r>
            <a:endParaRPr lang="ru-RU" sz="2800" dirty="0">
              <a:latin typeface="Century" pitchFamily="18" charset="0"/>
            </a:endParaRPr>
          </a:p>
        </p:txBody>
      </p:sp>
      <p:sp>
        <p:nvSpPr>
          <p:cNvPr id="3" name="Содержимое 2"/>
          <p:cNvSpPr>
            <a:spLocks noGrp="1"/>
          </p:cNvSpPr>
          <p:nvPr>
            <p:ph idx="1"/>
          </p:nvPr>
        </p:nvSpPr>
        <p:spPr>
          <a:xfrm>
            <a:off x="1435608" y="1447800"/>
            <a:ext cx="7498080" cy="5195910"/>
          </a:xfrm>
        </p:spPr>
        <p:txBody>
          <a:bodyPr>
            <a:normAutofit/>
          </a:bodyPr>
          <a:lstStyle/>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300" b="1" dirty="0" smtClean="0">
              <a:solidFill>
                <a:schemeClr val="accent2">
                  <a:lumMod val="50000"/>
                </a:schemeClr>
              </a:solidFill>
              <a:latin typeface="Times New Roman" pitchFamily="18" charset="0"/>
              <a:cs typeface="Times New Roman" pitchFamily="18" charset="0"/>
            </a:endParaRPr>
          </a:p>
          <a:p>
            <a:pPr>
              <a:buNone/>
            </a:pPr>
            <a:endParaRPr lang="ru-RU" sz="1600" b="1" dirty="0" smtClean="0">
              <a:latin typeface="Times New Roman" pitchFamily="18" charset="0"/>
              <a:cs typeface="Times New Roman" pitchFamily="18" charset="0"/>
            </a:endParaRPr>
          </a:p>
          <a:p>
            <a:pPr>
              <a:buNone/>
            </a:pPr>
            <a:r>
              <a:rPr lang="ru-RU" sz="1600" b="1" u="sng" dirty="0" smtClean="0">
                <a:latin typeface="Times New Roman" pitchFamily="18" charset="0"/>
                <a:cs typeface="Times New Roman" pitchFamily="18" charset="0"/>
              </a:rPr>
              <a:t>Технология рисования:</a:t>
            </a:r>
            <a:r>
              <a:rPr lang="ru-RU" sz="1600" u="sng"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Сделаем тампон из поролона. Штемпельная подушка послужит палитрой. Наберем краски — и легкими прикосновениями к бумаге будем рисовать что-нибудь пушистое, легкое, воздушное, прозрачное. </a:t>
            </a:r>
            <a:endParaRPr lang="ru-RU" sz="1600" dirty="0"/>
          </a:p>
        </p:txBody>
      </p:sp>
      <p:pic>
        <p:nvPicPr>
          <p:cNvPr id="2050" name="Picture 2" descr="C:\Users\1\Desktop\РМО\Рисование поролоном\DSCN1717.JPG"/>
          <p:cNvPicPr>
            <a:picLocks noChangeAspect="1" noChangeArrowheads="1"/>
          </p:cNvPicPr>
          <p:nvPr/>
        </p:nvPicPr>
        <p:blipFill>
          <a:blip r:embed="rId2" cstate="print"/>
          <a:srcRect t="38469" r="24980" b="14220"/>
          <a:stretch>
            <a:fillRect/>
          </a:stretch>
        </p:blipFill>
        <p:spPr bwMode="auto">
          <a:xfrm>
            <a:off x="2195736" y="975133"/>
            <a:ext cx="5593095" cy="4270333"/>
          </a:xfrm>
          <a:prstGeom prst="rect">
            <a:avLst/>
          </a:prstGeom>
          <a:ln>
            <a:noFill/>
          </a:ln>
          <a:effectLst>
            <a:softEdge rad="112500"/>
          </a:effectLst>
        </p:spPr>
      </p:pic>
      <p:pic>
        <p:nvPicPr>
          <p:cNvPr id="2051" name="Picture 3" descr="C:\Users\1\Desktop\РМО\Рисование поролоном\DSCN1720.JPG"/>
          <p:cNvPicPr>
            <a:picLocks noChangeAspect="1" noChangeArrowheads="1"/>
          </p:cNvPicPr>
          <p:nvPr/>
        </p:nvPicPr>
        <p:blipFill>
          <a:blip r:embed="rId3" cstate="print"/>
          <a:srcRect l="18156" t="28157" b="31810"/>
          <a:stretch>
            <a:fillRect/>
          </a:stretch>
        </p:blipFill>
        <p:spPr bwMode="auto">
          <a:xfrm>
            <a:off x="2051720" y="975133"/>
            <a:ext cx="5737111" cy="428358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ppt_x"/>
                                          </p:val>
                                        </p:tav>
                                        <p:tav tm="100000">
                                          <p:val>
                                            <p:strVal val="#ppt_x"/>
                                          </p:val>
                                        </p:tav>
                                      </p:tavLst>
                                    </p:anim>
                                    <p:anim calcmode="lin" valueType="num">
                                      <p:cBhvr additive="base">
                                        <p:cTn id="8" dur="20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1000"/>
                                  </p:stCondLst>
                                  <p:childTnLst>
                                    <p:set>
                                      <p:cBhvr>
                                        <p:cTn id="11" dur="1" fill="hold">
                                          <p:stCondLst>
                                            <p:cond delay="0"/>
                                          </p:stCondLst>
                                        </p:cTn>
                                        <p:tgtEl>
                                          <p:spTgt spid="2051"/>
                                        </p:tgtEl>
                                        <p:attrNameLst>
                                          <p:attrName>style.visibility</p:attrName>
                                        </p:attrNameLst>
                                      </p:cBhvr>
                                      <p:to>
                                        <p:strVal val="visible"/>
                                      </p:to>
                                    </p:set>
                                    <p:anim calcmode="lin" valueType="num">
                                      <p:cBhvr additive="base">
                                        <p:cTn id="12" dur="2000" fill="hold"/>
                                        <p:tgtEl>
                                          <p:spTgt spid="2051"/>
                                        </p:tgtEl>
                                        <p:attrNameLst>
                                          <p:attrName>ppt_x</p:attrName>
                                        </p:attrNameLst>
                                      </p:cBhvr>
                                      <p:tavLst>
                                        <p:tav tm="0">
                                          <p:val>
                                            <p:strVal val="#ppt_x"/>
                                          </p:val>
                                        </p:tav>
                                        <p:tav tm="100000">
                                          <p:val>
                                            <p:strVal val="#ppt_x"/>
                                          </p:val>
                                        </p:tav>
                                      </p:tavLst>
                                    </p:anim>
                                    <p:anim calcmode="lin" valueType="num">
                                      <p:cBhvr additive="base">
                                        <p:cTn id="13" dur="20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16632"/>
            <a:ext cx="7498080" cy="648072"/>
          </a:xfrm>
        </p:spPr>
        <p:txBody>
          <a:bodyPr>
            <a:normAutofit/>
          </a:bodyPr>
          <a:lstStyle/>
          <a:p>
            <a:pPr algn="ctr"/>
            <a:r>
              <a:rPr lang="ru-RU" sz="3200" b="1" dirty="0" smtClean="0">
                <a:effectLst/>
                <a:latin typeface="Segoe Print" pitchFamily="2" charset="0"/>
                <a:cs typeface="Times New Roman" pitchFamily="18" charset="0"/>
              </a:rPr>
              <a:t>«</a:t>
            </a:r>
            <a:r>
              <a:rPr lang="ru-RU" sz="3200" b="1" dirty="0" err="1" smtClean="0">
                <a:effectLst/>
                <a:latin typeface="Segoe Print" pitchFamily="2" charset="0"/>
                <a:cs typeface="Times New Roman" pitchFamily="18" charset="0"/>
              </a:rPr>
              <a:t>Фронтаж</a:t>
            </a:r>
            <a:r>
              <a:rPr lang="ru-RU" sz="3200" b="1" dirty="0" smtClean="0">
                <a:effectLst/>
                <a:latin typeface="Segoe Print" pitchFamily="2" charset="0"/>
                <a:cs typeface="Times New Roman" pitchFamily="18" charset="0"/>
              </a:rPr>
              <a:t>».</a:t>
            </a:r>
            <a:endParaRPr lang="ru-RU" sz="5400" dirty="0"/>
          </a:p>
        </p:txBody>
      </p:sp>
      <p:sp>
        <p:nvSpPr>
          <p:cNvPr id="3" name="Содержимое 2"/>
          <p:cNvSpPr>
            <a:spLocks noGrp="1"/>
          </p:cNvSpPr>
          <p:nvPr>
            <p:ph idx="1"/>
          </p:nvPr>
        </p:nvSpPr>
        <p:spPr>
          <a:xfrm>
            <a:off x="1435608" y="908720"/>
            <a:ext cx="7498080" cy="5760640"/>
          </a:xfrm>
        </p:spPr>
        <p:txBody>
          <a:bodyPr>
            <a:normAutofit/>
          </a:bodyPr>
          <a:lstStyle/>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r>
              <a:rPr lang="ru-RU" sz="1600" b="1" u="sng" dirty="0" smtClean="0">
                <a:latin typeface="Times New Roman" pitchFamily="18" charset="0"/>
                <a:cs typeface="Times New Roman" pitchFamily="18" charset="0"/>
              </a:rPr>
              <a:t>Технология </a:t>
            </a:r>
            <a:r>
              <a:rPr lang="ru-RU" sz="1600" b="1" u="sng" dirty="0">
                <a:latin typeface="Times New Roman" pitchFamily="18" charset="0"/>
                <a:cs typeface="Times New Roman" pitchFamily="18" charset="0"/>
              </a:rPr>
              <a:t>рисования:</a:t>
            </a:r>
            <a:r>
              <a:rPr lang="ru-RU" sz="1600" u="sng" dirty="0">
                <a:latin typeface="Times New Roman" pitchFamily="18" charset="0"/>
                <a:cs typeface="Times New Roman" pitchFamily="18" charset="0"/>
              </a:rPr>
              <a:t> </a:t>
            </a:r>
            <a:r>
              <a:rPr lang="ru-RU" sz="1600" dirty="0">
                <a:latin typeface="Times New Roman" pitchFamily="18" charset="0"/>
                <a:cs typeface="Times New Roman" pitchFamily="18" charset="0"/>
              </a:rPr>
              <a:t>Ее суть заключается в том, чтобы положить под лист бумаги какой-нибудь рельефный </a:t>
            </a:r>
            <a:r>
              <a:rPr lang="ru-RU" sz="1600" dirty="0" smtClean="0">
                <a:latin typeface="Times New Roman" pitchFamily="18" charset="0"/>
                <a:cs typeface="Times New Roman" pitchFamily="18" charset="0"/>
              </a:rPr>
              <a:t>предмет </a:t>
            </a:r>
            <a:r>
              <a:rPr lang="ru-RU" sz="1600" dirty="0">
                <a:latin typeface="Times New Roman" pitchFamily="18" charset="0"/>
                <a:cs typeface="Times New Roman" pitchFamily="18" charset="0"/>
              </a:rPr>
              <a:t>и заштриховать лист поверх </a:t>
            </a:r>
            <a:r>
              <a:rPr lang="ru-RU" sz="1600" dirty="0" smtClean="0">
                <a:latin typeface="Times New Roman" pitchFamily="18" charset="0"/>
                <a:cs typeface="Times New Roman" pitchFamily="18" charset="0"/>
              </a:rPr>
              <a:t>него карандашом </a:t>
            </a:r>
            <a:r>
              <a:rPr lang="ru-RU" sz="1600" dirty="0">
                <a:latin typeface="Times New Roman" pitchFamily="18" charset="0"/>
                <a:cs typeface="Times New Roman" pitchFamily="18" charset="0"/>
              </a:rPr>
              <a:t>или пастелью. Основная задача - найти подходящий предмет. Он должен быть плоским и рельефным.</a:t>
            </a:r>
            <a:endParaRPr lang="ru-RU" sz="3600" dirty="0">
              <a:latin typeface="Times New Roman" pitchFamily="18" charset="0"/>
              <a:cs typeface="Times New Roman" pitchFamily="18" charset="0"/>
            </a:endParaRPr>
          </a:p>
        </p:txBody>
      </p:sp>
      <p:pic>
        <p:nvPicPr>
          <p:cNvPr id="4099" name="Picture 3" descr="C:\Users\пк\Desktop\Работа\РМО\для рмо нетрадиц\SAM_48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908720"/>
            <a:ext cx="5040560" cy="3918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0" name="Picture 4" descr="C:\Users\пк\Desktop\Работа\РМО\для рмо нетрадиц\SAM_48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73"/>
          <a:stretch/>
        </p:blipFill>
        <p:spPr bwMode="auto">
          <a:xfrm>
            <a:off x="2483768" y="890667"/>
            <a:ext cx="5328592" cy="4141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4099"/>
                                        </p:tgtEl>
                                        <p:attrNameLst>
                                          <p:attrName>style.visibility</p:attrName>
                                        </p:attrNameLst>
                                      </p:cBhvr>
                                      <p:to>
                                        <p:strVal val="visible"/>
                                      </p:to>
                                    </p:set>
                                    <p:animEffect transition="in" filter="wheel(1)">
                                      <p:cBhvr>
                                        <p:cTn id="7" dur="2000"/>
                                        <p:tgtEl>
                                          <p:spTgt spid="4099"/>
                                        </p:tgtEl>
                                      </p:cBhvr>
                                    </p:animEffect>
                                  </p:childTnLst>
                                </p:cTn>
                              </p:par>
                            </p:childTnLst>
                          </p:cTn>
                        </p:par>
                        <p:par>
                          <p:cTn id="8" fill="hold">
                            <p:stCondLst>
                              <p:cond delay="3000"/>
                            </p:stCondLst>
                            <p:childTnLst>
                              <p:par>
                                <p:cTn id="9" presetID="21" presetClass="entr" presetSubtype="1" fill="hold" nodeType="afterEffect">
                                  <p:stCondLst>
                                    <p:cond delay="1000"/>
                                  </p:stCondLst>
                                  <p:childTnLst>
                                    <p:set>
                                      <p:cBhvr>
                                        <p:cTn id="10" dur="1" fill="hold">
                                          <p:stCondLst>
                                            <p:cond delay="0"/>
                                          </p:stCondLst>
                                        </p:cTn>
                                        <p:tgtEl>
                                          <p:spTgt spid="4100"/>
                                        </p:tgtEl>
                                        <p:attrNameLst>
                                          <p:attrName>style.visibility</p:attrName>
                                        </p:attrNameLst>
                                      </p:cBhvr>
                                      <p:to>
                                        <p:strVal val="visible"/>
                                      </p:to>
                                    </p:set>
                                    <p:animEffect transition="in" filter="wheel(1)">
                                      <p:cBhvr>
                                        <p:cTn id="11"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387424"/>
            <a:ext cx="7498080" cy="1368152"/>
          </a:xfrm>
        </p:spPr>
        <p:txBody>
          <a:bodyPr>
            <a:normAutofit/>
          </a:bodyPr>
          <a:lstStyle/>
          <a:p>
            <a:pPr marL="365760" lvl="0" indent="-283464" algn="ctr">
              <a:spcBef>
                <a:spcPts val="600"/>
              </a:spcBef>
            </a:pPr>
            <a:r>
              <a:rPr lang="ru-RU" sz="3200" b="1" dirty="0" smtClean="0">
                <a:latin typeface="Times New Roman" pitchFamily="18" charset="0"/>
                <a:cs typeface="Times New Roman" pitchFamily="18" charset="0"/>
              </a:rPr>
              <a:t>«</a:t>
            </a:r>
            <a:r>
              <a:rPr lang="ru-RU" sz="3200" b="1" dirty="0" err="1" smtClean="0">
                <a:latin typeface="Times New Roman" pitchFamily="18" charset="0"/>
                <a:cs typeface="Times New Roman" pitchFamily="18" charset="0"/>
              </a:rPr>
              <a:t>Штампинг</a:t>
            </a:r>
            <a:r>
              <a:rPr lang="ru-RU" sz="3200" b="1" dirty="0" smtClean="0">
                <a:latin typeface="Times New Roman" pitchFamily="18" charset="0"/>
                <a:cs typeface="Times New Roman" pitchFamily="18" charset="0"/>
              </a:rPr>
              <a:t>»</a:t>
            </a:r>
            <a:endParaRPr lang="ru-RU" sz="5400" dirty="0">
              <a:latin typeface="Times New Roman" pitchFamily="18" charset="0"/>
              <a:cs typeface="Times New Roman" pitchFamily="18" charset="0"/>
            </a:endParaRPr>
          </a:p>
        </p:txBody>
      </p:sp>
      <p:sp>
        <p:nvSpPr>
          <p:cNvPr id="3" name="Объект 2"/>
          <p:cNvSpPr>
            <a:spLocks noGrp="1"/>
          </p:cNvSpPr>
          <p:nvPr>
            <p:ph idx="1"/>
          </p:nvPr>
        </p:nvSpPr>
        <p:spPr>
          <a:xfrm>
            <a:off x="1435608" y="1447800"/>
            <a:ext cx="7498080" cy="5221560"/>
          </a:xfrm>
        </p:spPr>
        <p:txBody>
          <a:bodyPr>
            <a:normAutofit/>
          </a:bodyPr>
          <a:lstStyle/>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a:solidFill>
                <a:srgbClr val="FEB80A">
                  <a:lumMod val="50000"/>
                </a:srgbClr>
              </a:solidFill>
              <a:latin typeface="Times New Roman" pitchFamily="18" charset="0"/>
              <a:cs typeface="Times New Roman" pitchFamily="18" charset="0"/>
            </a:endParaRPr>
          </a:p>
          <a:p>
            <a:pPr lvl="0">
              <a:buClr>
                <a:srgbClr val="3891A7"/>
              </a:buClr>
              <a:buNone/>
            </a:pPr>
            <a:endParaRPr lang="ru-RU" sz="1300" b="1" dirty="0" smtClean="0">
              <a:solidFill>
                <a:srgbClr val="FEB80A">
                  <a:lumMod val="50000"/>
                </a:srgbClr>
              </a:solidFill>
              <a:latin typeface="Times New Roman" pitchFamily="18" charset="0"/>
              <a:cs typeface="Times New Roman" pitchFamily="18" charset="0"/>
            </a:endParaRPr>
          </a:p>
          <a:p>
            <a:pPr lvl="0">
              <a:buClr>
                <a:srgbClr val="3891A7"/>
              </a:buClr>
              <a:buNone/>
            </a:pPr>
            <a:r>
              <a:rPr lang="ru-RU" sz="1600" b="1" u="sng" dirty="0" smtClean="0">
                <a:latin typeface="Times New Roman" pitchFamily="18" charset="0"/>
                <a:cs typeface="Times New Roman" pitchFamily="18" charset="0"/>
              </a:rPr>
              <a:t>Технология </a:t>
            </a:r>
            <a:r>
              <a:rPr lang="ru-RU" sz="1600" b="1" u="sng" dirty="0">
                <a:latin typeface="Times New Roman" pitchFamily="18" charset="0"/>
                <a:cs typeface="Times New Roman" pitchFamily="18" charset="0"/>
              </a:rPr>
              <a:t>рисования:</a:t>
            </a:r>
            <a:r>
              <a:rPr lang="ru-RU" sz="1600" u="sng" dirty="0">
                <a:latin typeface="Times New Roman" pitchFamily="18" charset="0"/>
                <a:cs typeface="Times New Roman" pitchFamily="18" charset="0"/>
              </a:rPr>
              <a:t> </a:t>
            </a:r>
            <a:r>
              <a:rPr lang="ru-RU" sz="1600" dirty="0">
                <a:latin typeface="Times New Roman" pitchFamily="18" charset="0"/>
                <a:cs typeface="Times New Roman" pitchFamily="18" charset="0"/>
              </a:rPr>
              <a:t>Очень простой метод получения рисунков нетрадиционным образом. Для творческого процесса нужен бумажный лист средней плотности, </a:t>
            </a:r>
            <a:r>
              <a:rPr lang="ru-RU" sz="1600" dirty="0" smtClean="0">
                <a:latin typeface="Times New Roman" pitchFamily="18" charset="0"/>
                <a:cs typeface="Times New Roman" pitchFamily="18" charset="0"/>
              </a:rPr>
              <a:t>листочки и </a:t>
            </a:r>
            <a:r>
              <a:rPr lang="ru-RU" sz="1600" dirty="0">
                <a:latin typeface="Times New Roman" pitchFamily="18" charset="0"/>
                <a:cs typeface="Times New Roman" pitchFamily="18" charset="0"/>
              </a:rPr>
              <a:t>гуашь, разведенная так, чтобы она имела консистенцию жидкой однородной кашицы. </a:t>
            </a:r>
            <a:r>
              <a:rPr lang="ru-RU" sz="1600" dirty="0" smtClean="0">
                <a:latin typeface="Times New Roman" pitchFamily="18" charset="0"/>
                <a:cs typeface="Times New Roman" pitchFamily="18" charset="0"/>
              </a:rPr>
              <a:t>Листочки обмокнуть </a:t>
            </a:r>
            <a:r>
              <a:rPr lang="ru-RU" sz="1600" dirty="0">
                <a:latin typeface="Times New Roman" pitchFamily="18" charset="0"/>
                <a:cs typeface="Times New Roman" pitchFamily="18" charset="0"/>
              </a:rPr>
              <a:t>в гуашь и прижать к листу, оставляя на нем отпечатки в том порядке, который нужен.</a:t>
            </a:r>
            <a:endParaRPr lang="ru-RU" sz="3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11759" y="1112406"/>
            <a:ext cx="4720973" cy="35407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79304" y="831307"/>
            <a:ext cx="4753428" cy="41728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295408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par>
                          <p:cTn id="21" fill="hold">
                            <p:stCondLst>
                              <p:cond delay="3000"/>
                            </p:stCondLst>
                            <p:childTnLst>
                              <p:par>
                                <p:cTn id="22" presetID="26" presetClass="entr" presetSubtype="0" fill="hold" nodeType="afterEffect">
                                  <p:stCondLst>
                                    <p:cond delay="100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80">
                                          <p:stCondLst>
                                            <p:cond delay="0"/>
                                          </p:stCondLst>
                                        </p:cTn>
                                        <p:tgtEl>
                                          <p:spTgt spid="1028"/>
                                        </p:tgtEl>
                                      </p:cBhvr>
                                    </p:animEffect>
                                    <p:anim calcmode="lin" valueType="num">
                                      <p:cBhvr>
                                        <p:cTn id="25"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30" dur="26">
                                          <p:stCondLst>
                                            <p:cond delay="650"/>
                                          </p:stCondLst>
                                        </p:cTn>
                                        <p:tgtEl>
                                          <p:spTgt spid="1028"/>
                                        </p:tgtEl>
                                      </p:cBhvr>
                                      <p:to x="100000" y="60000"/>
                                    </p:animScale>
                                    <p:animScale>
                                      <p:cBhvr>
                                        <p:cTn id="31" dur="166" decel="50000">
                                          <p:stCondLst>
                                            <p:cond delay="676"/>
                                          </p:stCondLst>
                                        </p:cTn>
                                        <p:tgtEl>
                                          <p:spTgt spid="1028"/>
                                        </p:tgtEl>
                                      </p:cBhvr>
                                      <p:to x="100000" y="100000"/>
                                    </p:animScale>
                                    <p:animScale>
                                      <p:cBhvr>
                                        <p:cTn id="32" dur="26">
                                          <p:stCondLst>
                                            <p:cond delay="1312"/>
                                          </p:stCondLst>
                                        </p:cTn>
                                        <p:tgtEl>
                                          <p:spTgt spid="1028"/>
                                        </p:tgtEl>
                                      </p:cBhvr>
                                      <p:to x="100000" y="80000"/>
                                    </p:animScale>
                                    <p:animScale>
                                      <p:cBhvr>
                                        <p:cTn id="33" dur="166" decel="50000">
                                          <p:stCondLst>
                                            <p:cond delay="1338"/>
                                          </p:stCondLst>
                                        </p:cTn>
                                        <p:tgtEl>
                                          <p:spTgt spid="1028"/>
                                        </p:tgtEl>
                                      </p:cBhvr>
                                      <p:to x="100000" y="100000"/>
                                    </p:animScale>
                                    <p:animScale>
                                      <p:cBhvr>
                                        <p:cTn id="34" dur="26">
                                          <p:stCondLst>
                                            <p:cond delay="1642"/>
                                          </p:stCondLst>
                                        </p:cTn>
                                        <p:tgtEl>
                                          <p:spTgt spid="1028"/>
                                        </p:tgtEl>
                                      </p:cBhvr>
                                      <p:to x="100000" y="90000"/>
                                    </p:animScale>
                                    <p:animScale>
                                      <p:cBhvr>
                                        <p:cTn id="35" dur="166" decel="50000">
                                          <p:stCondLst>
                                            <p:cond delay="1668"/>
                                          </p:stCondLst>
                                        </p:cTn>
                                        <p:tgtEl>
                                          <p:spTgt spid="1028"/>
                                        </p:tgtEl>
                                      </p:cBhvr>
                                      <p:to x="100000" y="100000"/>
                                    </p:animScale>
                                    <p:animScale>
                                      <p:cBhvr>
                                        <p:cTn id="36" dur="26">
                                          <p:stCondLst>
                                            <p:cond delay="1808"/>
                                          </p:stCondLst>
                                        </p:cTn>
                                        <p:tgtEl>
                                          <p:spTgt spid="1028"/>
                                        </p:tgtEl>
                                      </p:cBhvr>
                                      <p:to x="100000" y="95000"/>
                                    </p:animScale>
                                    <p:animScale>
                                      <p:cBhvr>
                                        <p:cTn id="37"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16632"/>
            <a:ext cx="7498080" cy="864096"/>
          </a:xfrm>
        </p:spPr>
        <p:txBody>
          <a:bodyPr>
            <a:normAutofit/>
          </a:bodyPr>
          <a:lstStyle/>
          <a:p>
            <a:pPr algn="ctr"/>
            <a:r>
              <a:rPr lang="ru-RU" sz="2800" b="1" dirty="0">
                <a:effectLst/>
                <a:latin typeface="Times New Roman" pitchFamily="18" charset="0"/>
                <a:cs typeface="Times New Roman" pitchFamily="18" charset="0"/>
              </a:rPr>
              <a:t>«Рисование </a:t>
            </a:r>
            <a:r>
              <a:rPr lang="ru-RU" sz="2800" b="1" dirty="0" smtClean="0">
                <a:effectLst/>
                <a:latin typeface="Times New Roman" pitchFamily="18" charset="0"/>
                <a:cs typeface="Times New Roman" pitchFamily="18" charset="0"/>
              </a:rPr>
              <a:t>свечой».</a:t>
            </a:r>
            <a:endParaRPr lang="ru-RU" sz="4800" dirty="0">
              <a:latin typeface="Times New Roman" pitchFamily="18" charset="0"/>
              <a:cs typeface="Times New Roman" pitchFamily="18" charset="0"/>
            </a:endParaRPr>
          </a:p>
        </p:txBody>
      </p:sp>
      <p:sp>
        <p:nvSpPr>
          <p:cNvPr id="3" name="Объект 2"/>
          <p:cNvSpPr>
            <a:spLocks noGrp="1"/>
          </p:cNvSpPr>
          <p:nvPr>
            <p:ph idx="1"/>
          </p:nvPr>
        </p:nvSpPr>
        <p:spPr>
          <a:xfrm>
            <a:off x="1435608" y="1447800"/>
            <a:ext cx="7498080" cy="5221560"/>
          </a:xfrm>
        </p:spPr>
        <p:txBody>
          <a:bodyPr>
            <a:normAutofit fontScale="92500" lnSpcReduction="10000"/>
          </a:bodyPr>
          <a:lstStyle/>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smtClean="0">
              <a:solidFill>
                <a:schemeClr val="accent5">
                  <a:lumMod val="75000"/>
                </a:schemeClr>
              </a:solidFill>
              <a:latin typeface="Times New Roman" pitchFamily="18" charset="0"/>
              <a:cs typeface="Times New Roman" pitchFamily="18" charset="0"/>
            </a:endParaRPr>
          </a:p>
          <a:p>
            <a:pPr lvl="0">
              <a:buClr>
                <a:srgbClr val="3891A7"/>
              </a:buClr>
              <a:buNone/>
            </a:pPr>
            <a:endParaRPr lang="ru-RU" sz="1300" b="1" dirty="0">
              <a:solidFill>
                <a:schemeClr val="accent5">
                  <a:lumMod val="75000"/>
                </a:schemeClr>
              </a:solidFill>
              <a:latin typeface="Times New Roman" pitchFamily="18" charset="0"/>
              <a:cs typeface="Times New Roman" pitchFamily="18" charset="0"/>
            </a:endParaRPr>
          </a:p>
          <a:p>
            <a:pPr lvl="0">
              <a:buClr>
                <a:srgbClr val="3891A7"/>
              </a:buClr>
              <a:buNone/>
            </a:pPr>
            <a:r>
              <a:rPr lang="ru-RU" sz="1500" b="1" u="sng" dirty="0" smtClean="0">
                <a:latin typeface="Times New Roman" pitchFamily="18" charset="0"/>
                <a:cs typeface="Times New Roman" pitchFamily="18" charset="0"/>
              </a:rPr>
              <a:t>Технология </a:t>
            </a:r>
            <a:r>
              <a:rPr lang="ru-RU" sz="1500" b="1" u="sng" dirty="0">
                <a:latin typeface="Times New Roman" pitchFamily="18" charset="0"/>
                <a:cs typeface="Times New Roman" pitchFamily="18" charset="0"/>
              </a:rPr>
              <a:t>рисования:</a:t>
            </a:r>
            <a:r>
              <a:rPr lang="ru-RU" sz="1500" u="sng" dirty="0">
                <a:latin typeface="Times New Roman" pitchFamily="18" charset="0"/>
                <a:cs typeface="Times New Roman" pitchFamily="18" charset="0"/>
              </a:rPr>
              <a:t> </a:t>
            </a:r>
            <a:r>
              <a:rPr lang="ru-RU" sz="1700" dirty="0">
                <a:latin typeface="Times New Roman" panose="02020603050405020304" pitchFamily="18" charset="0"/>
                <a:cs typeface="Times New Roman" panose="02020603050405020304" pitchFamily="18" charset="0"/>
              </a:rPr>
              <a:t>Для начала необходимо на чистом </a:t>
            </a:r>
            <a:r>
              <a:rPr lang="ru-RU" sz="1700" dirty="0" smtClean="0">
                <a:latin typeface="Times New Roman" panose="02020603050405020304" pitchFamily="18" charset="0"/>
                <a:cs typeface="Times New Roman" panose="02020603050405020304" pitchFamily="18" charset="0"/>
              </a:rPr>
              <a:t> листе </a:t>
            </a:r>
            <a:r>
              <a:rPr lang="ru-RU" sz="1700" dirty="0">
                <a:latin typeface="Times New Roman" panose="02020603050405020304" pitchFamily="18" charset="0"/>
                <a:cs typeface="Times New Roman" panose="02020603050405020304" pitchFamily="18" charset="0"/>
              </a:rPr>
              <a:t>бумаге нарисовать рисунок свечой, предупредив ребенка, что в этот момент ничего не будет видно. Можно рисовать не только свечой, но и восковыми карандашами, эффект будет тот же. Чтобы изображение проявилось, необходимо широкую кисть или губку обмакнуть в краску или тушь и покрыть лист крупными мазками. Рисунок появится как по волшебству! После высыхания его можно дополнить, воспользовавшись фломастерами или маркерами.</a:t>
            </a:r>
            <a:endParaRPr lang="ru-RU" sz="35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28452" y="1124744"/>
            <a:ext cx="4451860" cy="3338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58065" y="1121904"/>
            <a:ext cx="4566263" cy="3424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09386" y="1048544"/>
            <a:ext cx="4739892" cy="3575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8216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par>
                          <p:cTn id="8" fill="hold">
                            <p:stCondLst>
                              <p:cond delay="3000"/>
                            </p:stCondLst>
                            <p:childTnLst>
                              <p:par>
                                <p:cTn id="9" presetID="6" presetClass="entr" presetSubtype="16" fill="hold" nodeType="afterEffect">
                                  <p:stCondLst>
                                    <p:cond delay="1000"/>
                                  </p:stCondLst>
                                  <p:childTnLst>
                                    <p:set>
                                      <p:cBhvr>
                                        <p:cTn id="10" dur="1" fill="hold">
                                          <p:stCondLst>
                                            <p:cond delay="0"/>
                                          </p:stCondLst>
                                        </p:cTn>
                                        <p:tgtEl>
                                          <p:spTgt spid="1027"/>
                                        </p:tgtEl>
                                        <p:attrNameLst>
                                          <p:attrName>style.visibility</p:attrName>
                                        </p:attrNameLst>
                                      </p:cBhvr>
                                      <p:to>
                                        <p:strVal val="visible"/>
                                      </p:to>
                                    </p:set>
                                    <p:animEffect transition="in" filter="circle(in)">
                                      <p:cBhvr>
                                        <p:cTn id="11" dur="2000"/>
                                        <p:tgtEl>
                                          <p:spTgt spid="1027"/>
                                        </p:tgtEl>
                                      </p:cBhvr>
                                    </p:animEffect>
                                  </p:childTnLst>
                                </p:cTn>
                              </p:par>
                            </p:childTnLst>
                          </p:cTn>
                        </p:par>
                        <p:par>
                          <p:cTn id="12" fill="hold">
                            <p:stCondLst>
                              <p:cond delay="6000"/>
                            </p:stCondLst>
                            <p:childTnLst>
                              <p:par>
                                <p:cTn id="13" presetID="6" presetClass="entr" presetSubtype="16" fill="hold" nodeType="afterEffect">
                                  <p:stCondLst>
                                    <p:cond delay="1000"/>
                                  </p:stCondLst>
                                  <p:childTnLst>
                                    <p:set>
                                      <p:cBhvr>
                                        <p:cTn id="14" dur="1" fill="hold">
                                          <p:stCondLst>
                                            <p:cond delay="0"/>
                                          </p:stCondLst>
                                        </p:cTn>
                                        <p:tgtEl>
                                          <p:spTgt spid="1028"/>
                                        </p:tgtEl>
                                        <p:attrNameLst>
                                          <p:attrName>style.visibility</p:attrName>
                                        </p:attrNameLst>
                                      </p:cBhvr>
                                      <p:to>
                                        <p:strVal val="visible"/>
                                      </p:to>
                                    </p:set>
                                    <p:animEffect transition="in" filter="circle(in)">
                                      <p:cBhvr>
                                        <p:cTn id="15"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387424"/>
            <a:ext cx="7498080" cy="1296144"/>
          </a:xfrm>
        </p:spPr>
        <p:txBody>
          <a:bodyPr>
            <a:normAutofit/>
          </a:bodyPr>
          <a:lstStyle/>
          <a:p>
            <a:pPr algn="ctr"/>
            <a:r>
              <a:rPr lang="ru-RU" sz="2800" b="1" dirty="0">
                <a:effectLst/>
                <a:latin typeface="Times New Roman" pitchFamily="18" charset="0"/>
                <a:cs typeface="Times New Roman" pitchFamily="18" charset="0"/>
              </a:rPr>
              <a:t>«Рисование </a:t>
            </a:r>
            <a:r>
              <a:rPr lang="ru-RU" sz="2800" b="1" dirty="0" smtClean="0">
                <a:effectLst/>
                <a:latin typeface="Times New Roman" pitchFamily="18" charset="0"/>
                <a:cs typeface="Times New Roman" pitchFamily="18" charset="0"/>
              </a:rPr>
              <a:t>пластиковой бутылкой».</a:t>
            </a:r>
            <a:endParaRPr lang="ru-RU" sz="4800" dirty="0">
              <a:latin typeface="Times New Roman" pitchFamily="18" charset="0"/>
              <a:cs typeface="Times New Roman" pitchFamily="18" charset="0"/>
            </a:endParaRPr>
          </a:p>
        </p:txBody>
      </p:sp>
      <p:sp>
        <p:nvSpPr>
          <p:cNvPr id="3" name="Объект 2"/>
          <p:cNvSpPr>
            <a:spLocks noGrp="1"/>
          </p:cNvSpPr>
          <p:nvPr>
            <p:ph idx="1"/>
          </p:nvPr>
        </p:nvSpPr>
        <p:spPr>
          <a:xfrm>
            <a:off x="1435608" y="836712"/>
            <a:ext cx="7498080" cy="5760640"/>
          </a:xfrm>
        </p:spPr>
        <p:txBody>
          <a:bodyPr>
            <a:normAutofit/>
          </a:bodyPr>
          <a:lstStyle/>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r>
              <a:rPr lang="ru-RU" sz="1600" b="1" u="sng" dirty="0" smtClean="0">
                <a:latin typeface="Times New Roman" panose="02020603050405020304" pitchFamily="18" charset="0"/>
                <a:cs typeface="Times New Roman" pitchFamily="18" charset="0"/>
              </a:rPr>
              <a:t>Технология </a:t>
            </a:r>
            <a:r>
              <a:rPr lang="ru-RU" sz="1600" b="1" u="sng" dirty="0">
                <a:latin typeface="Times New Roman" pitchFamily="18" charset="0"/>
                <a:cs typeface="Times New Roman" pitchFamily="18" charset="0"/>
              </a:rPr>
              <a:t>рисования:</a:t>
            </a:r>
            <a:r>
              <a:rPr lang="ru-RU" sz="1600" u="sng" dirty="0">
                <a:latin typeface="Times New Roman" pitchFamily="18" charset="0"/>
                <a:cs typeface="Times New Roman" pitchFamily="18" charset="0"/>
              </a:rPr>
              <a:t> </a:t>
            </a:r>
            <a:r>
              <a:rPr lang="ru-RU" sz="1600" dirty="0">
                <a:latin typeface="Times New Roman" panose="02020603050405020304" pitchFamily="18" charset="0"/>
                <a:cs typeface="Times New Roman" panose="02020603050405020304" pitchFamily="18" charset="0"/>
              </a:rPr>
              <a:t> понадобятся краски, лучше такие, которые можно выдавить или налить в одноразовую тарелку, к примеру, гуашь, бумага, ну и конечно пластиковая бутылка, которая в этот раз послужит  кисточкой.</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23728" y="956344"/>
            <a:ext cx="5400600" cy="4050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91521" y="956344"/>
            <a:ext cx="5400600" cy="4050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2052" name="Picture 4" descr="C:\Users\пк\Desktop\Работа\РМО\Рисование пластиковой бутылкой\DSCN17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555" b="6810"/>
          <a:stretch/>
        </p:blipFill>
        <p:spPr bwMode="auto">
          <a:xfrm>
            <a:off x="1907704" y="956344"/>
            <a:ext cx="5616624" cy="4220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extLst>
      <p:ext uri="{BB962C8B-B14F-4D97-AF65-F5344CB8AC3E}">
        <p14:creationId xmlns:p14="http://schemas.microsoft.com/office/powerpoint/2010/main" val="3305383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 calcmode="lin" valueType="num">
                                      <p:cBhvr>
                                        <p:cTn id="9" dur="2000" fill="hold"/>
                                        <p:tgtEl>
                                          <p:spTgt spid="2050"/>
                                        </p:tgtEl>
                                        <p:attrNameLst>
                                          <p:attrName>style.rotation</p:attrName>
                                        </p:attrNameLst>
                                      </p:cBhvr>
                                      <p:tavLst>
                                        <p:tav tm="0">
                                          <p:val>
                                            <p:fltVal val="90"/>
                                          </p:val>
                                        </p:tav>
                                        <p:tav tm="100000">
                                          <p:val>
                                            <p:fltVal val="0"/>
                                          </p:val>
                                        </p:tav>
                                      </p:tavLst>
                                    </p:anim>
                                    <p:animEffect transition="in" filter="fade">
                                      <p:cBhvr>
                                        <p:cTn id="10" dur="2000"/>
                                        <p:tgtEl>
                                          <p:spTgt spid="2050"/>
                                        </p:tgtEl>
                                      </p:cBhvr>
                                    </p:animEffect>
                                  </p:childTnLst>
                                </p:cTn>
                              </p:par>
                            </p:childTnLst>
                          </p:cTn>
                        </p:par>
                        <p:par>
                          <p:cTn id="11" fill="hold">
                            <p:stCondLst>
                              <p:cond delay="3000"/>
                            </p:stCondLst>
                            <p:childTnLst>
                              <p:par>
                                <p:cTn id="12" presetID="31" presetClass="entr" presetSubtype="0" fill="hold" nodeType="afterEffect">
                                  <p:stCondLst>
                                    <p:cond delay="100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2000" fill="hold"/>
                                        <p:tgtEl>
                                          <p:spTgt spid="2051"/>
                                        </p:tgtEl>
                                        <p:attrNameLst>
                                          <p:attrName>ppt_w</p:attrName>
                                        </p:attrNameLst>
                                      </p:cBhvr>
                                      <p:tavLst>
                                        <p:tav tm="0">
                                          <p:val>
                                            <p:fltVal val="0"/>
                                          </p:val>
                                        </p:tav>
                                        <p:tav tm="100000">
                                          <p:val>
                                            <p:strVal val="#ppt_w"/>
                                          </p:val>
                                        </p:tav>
                                      </p:tavLst>
                                    </p:anim>
                                    <p:anim calcmode="lin" valueType="num">
                                      <p:cBhvr>
                                        <p:cTn id="15" dur="2000" fill="hold"/>
                                        <p:tgtEl>
                                          <p:spTgt spid="2051"/>
                                        </p:tgtEl>
                                        <p:attrNameLst>
                                          <p:attrName>ppt_h</p:attrName>
                                        </p:attrNameLst>
                                      </p:cBhvr>
                                      <p:tavLst>
                                        <p:tav tm="0">
                                          <p:val>
                                            <p:fltVal val="0"/>
                                          </p:val>
                                        </p:tav>
                                        <p:tav tm="100000">
                                          <p:val>
                                            <p:strVal val="#ppt_h"/>
                                          </p:val>
                                        </p:tav>
                                      </p:tavLst>
                                    </p:anim>
                                    <p:anim calcmode="lin" valueType="num">
                                      <p:cBhvr>
                                        <p:cTn id="16" dur="2000" fill="hold"/>
                                        <p:tgtEl>
                                          <p:spTgt spid="2051"/>
                                        </p:tgtEl>
                                        <p:attrNameLst>
                                          <p:attrName>style.rotation</p:attrName>
                                        </p:attrNameLst>
                                      </p:cBhvr>
                                      <p:tavLst>
                                        <p:tav tm="0">
                                          <p:val>
                                            <p:fltVal val="90"/>
                                          </p:val>
                                        </p:tav>
                                        <p:tav tm="100000">
                                          <p:val>
                                            <p:fltVal val="0"/>
                                          </p:val>
                                        </p:tav>
                                      </p:tavLst>
                                    </p:anim>
                                    <p:animEffect transition="in" filter="fade">
                                      <p:cBhvr>
                                        <p:cTn id="17" dur="2000"/>
                                        <p:tgtEl>
                                          <p:spTgt spid="2051"/>
                                        </p:tgtEl>
                                      </p:cBhvr>
                                    </p:animEffect>
                                  </p:childTnLst>
                                </p:cTn>
                              </p:par>
                            </p:childTnLst>
                          </p:cTn>
                        </p:par>
                        <p:par>
                          <p:cTn id="18" fill="hold">
                            <p:stCondLst>
                              <p:cond delay="6000"/>
                            </p:stCondLst>
                            <p:childTnLst>
                              <p:par>
                                <p:cTn id="19" presetID="31" presetClass="entr" presetSubtype="0" fill="hold" nodeType="afterEffect">
                                  <p:stCondLst>
                                    <p:cond delay="100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2000" fill="hold"/>
                                        <p:tgtEl>
                                          <p:spTgt spid="2052"/>
                                        </p:tgtEl>
                                        <p:attrNameLst>
                                          <p:attrName>ppt_w</p:attrName>
                                        </p:attrNameLst>
                                      </p:cBhvr>
                                      <p:tavLst>
                                        <p:tav tm="0">
                                          <p:val>
                                            <p:fltVal val="0"/>
                                          </p:val>
                                        </p:tav>
                                        <p:tav tm="100000">
                                          <p:val>
                                            <p:strVal val="#ppt_w"/>
                                          </p:val>
                                        </p:tav>
                                      </p:tavLst>
                                    </p:anim>
                                    <p:anim calcmode="lin" valueType="num">
                                      <p:cBhvr>
                                        <p:cTn id="22" dur="2000" fill="hold"/>
                                        <p:tgtEl>
                                          <p:spTgt spid="2052"/>
                                        </p:tgtEl>
                                        <p:attrNameLst>
                                          <p:attrName>ppt_h</p:attrName>
                                        </p:attrNameLst>
                                      </p:cBhvr>
                                      <p:tavLst>
                                        <p:tav tm="0">
                                          <p:val>
                                            <p:fltVal val="0"/>
                                          </p:val>
                                        </p:tav>
                                        <p:tav tm="100000">
                                          <p:val>
                                            <p:strVal val="#ppt_h"/>
                                          </p:val>
                                        </p:tav>
                                      </p:tavLst>
                                    </p:anim>
                                    <p:anim calcmode="lin" valueType="num">
                                      <p:cBhvr>
                                        <p:cTn id="23" dur="2000" fill="hold"/>
                                        <p:tgtEl>
                                          <p:spTgt spid="2052"/>
                                        </p:tgtEl>
                                        <p:attrNameLst>
                                          <p:attrName>style.rotation</p:attrName>
                                        </p:attrNameLst>
                                      </p:cBhvr>
                                      <p:tavLst>
                                        <p:tav tm="0">
                                          <p:val>
                                            <p:fltVal val="90"/>
                                          </p:val>
                                        </p:tav>
                                        <p:tav tm="100000">
                                          <p:val>
                                            <p:fltVal val="0"/>
                                          </p:val>
                                        </p:tav>
                                      </p:tavLst>
                                    </p:anim>
                                    <p:animEffect transition="in" filter="fade">
                                      <p:cBhvr>
                                        <p:cTn id="2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16632"/>
            <a:ext cx="7498080" cy="864096"/>
          </a:xfrm>
        </p:spPr>
        <p:txBody>
          <a:bodyPr>
            <a:normAutofit/>
          </a:bodyPr>
          <a:lstStyle/>
          <a:p>
            <a:pPr algn="ctr"/>
            <a:r>
              <a:rPr lang="ru-RU" sz="3200" b="1" dirty="0">
                <a:effectLst/>
                <a:latin typeface="Times New Roman" pitchFamily="18" charset="0"/>
                <a:cs typeface="Times New Roman" pitchFamily="18" charset="0"/>
              </a:rPr>
              <a:t>«Рисование </a:t>
            </a:r>
            <a:r>
              <a:rPr lang="ru-RU" sz="3200" b="1" dirty="0" smtClean="0">
                <a:effectLst/>
                <a:latin typeface="Times New Roman" pitchFamily="18" charset="0"/>
                <a:cs typeface="Times New Roman" pitchFamily="18" charset="0"/>
              </a:rPr>
              <a:t>солью».</a:t>
            </a:r>
            <a:endParaRPr lang="ru-RU" sz="5400" dirty="0">
              <a:latin typeface="Times New Roman" pitchFamily="18" charset="0"/>
              <a:cs typeface="Times New Roman" pitchFamily="18" charset="0"/>
            </a:endParaRPr>
          </a:p>
        </p:txBody>
      </p:sp>
      <p:sp>
        <p:nvSpPr>
          <p:cNvPr id="3" name="Объект 2"/>
          <p:cNvSpPr>
            <a:spLocks noGrp="1"/>
          </p:cNvSpPr>
          <p:nvPr>
            <p:ph idx="1"/>
          </p:nvPr>
        </p:nvSpPr>
        <p:spPr>
          <a:xfrm>
            <a:off x="1435608" y="908720"/>
            <a:ext cx="7498080" cy="5688632"/>
          </a:xfrm>
        </p:spPr>
        <p:txBody>
          <a:bodyPr>
            <a:normAutofit lnSpcReduction="10000"/>
          </a:bodyPr>
          <a:lstStyle/>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u="sng" dirty="0" smtClean="0">
              <a:solidFill>
                <a:srgbClr val="964305">
                  <a:lumMod val="75000"/>
                </a:srgbClr>
              </a:solidFill>
              <a:latin typeface="Times New Roman" pitchFamily="18" charset="0"/>
              <a:cs typeface="Times New Roman" pitchFamily="18" charset="0"/>
            </a:endParaRPr>
          </a:p>
          <a:p>
            <a:pPr lvl="0">
              <a:buClr>
                <a:srgbClr val="3891A7"/>
              </a:buClr>
              <a:buNone/>
            </a:pPr>
            <a:r>
              <a:rPr lang="ru-RU" sz="1600" b="1" u="sng" dirty="0" smtClean="0">
                <a:latin typeface="Times New Roman" pitchFamily="18" charset="0"/>
                <a:cs typeface="Times New Roman" pitchFamily="18" charset="0"/>
              </a:rPr>
              <a:t>Технология рисования:</a:t>
            </a:r>
            <a:r>
              <a:rPr lang="ru-RU" sz="1600" dirty="0" smtClean="0">
                <a:latin typeface="Times New Roman" pitchFamily="18" charset="0"/>
                <a:cs typeface="Times New Roman" pitchFamily="18" charset="0"/>
              </a:rPr>
              <a:t> Соль придает рисунку причудливые узоры. При изображении любого пейзажа или яркого фона можно использовать соль, чтобы придать фону рисунка красивую текстуру. Фон необходимо посыпать солью, пока краска еще не высохла. Когда краска подсохнет, просто стряхните остатки соли. На их месте останутся необычные светлые пятнышки.</a:t>
            </a:r>
            <a:endParaRPr lang="ru-RU" sz="1600" dirty="0"/>
          </a:p>
        </p:txBody>
      </p:sp>
      <p:pic>
        <p:nvPicPr>
          <p:cNvPr id="3074" name="Picture 2" descr="C:\Users\пк\Desktop\Работа\РМО\для рмо нетрадиц\SAM_50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33" r="9398"/>
          <a:stretch/>
        </p:blipFill>
        <p:spPr bwMode="auto">
          <a:xfrm>
            <a:off x="2555776" y="1398905"/>
            <a:ext cx="4847640" cy="3505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пк\Desktop\Работа\РМО\для рмо нетрадиц\SAM_50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55" r="4336"/>
          <a:stretch/>
        </p:blipFill>
        <p:spPr bwMode="auto">
          <a:xfrm>
            <a:off x="2582954" y="1398905"/>
            <a:ext cx="4820461" cy="35406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579561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2000"/>
                                        <p:tgtEl>
                                          <p:spTgt spid="3074"/>
                                        </p:tgtEl>
                                      </p:cBhvr>
                                    </p:animEffect>
                                  </p:childTnLst>
                                </p:cTn>
                              </p:par>
                            </p:childTnLst>
                          </p:cTn>
                        </p:par>
                        <p:par>
                          <p:cTn id="8" fill="hold">
                            <p:stCondLst>
                              <p:cond delay="3000"/>
                            </p:stCondLst>
                            <p:childTnLst>
                              <p:par>
                                <p:cTn id="9" presetID="14" presetClass="entr" presetSubtype="10" fill="hold" nodeType="afterEffect">
                                  <p:stCondLst>
                                    <p:cond delay="1000"/>
                                  </p:stCondLst>
                                  <p:childTnLst>
                                    <p:set>
                                      <p:cBhvr>
                                        <p:cTn id="10" dur="1" fill="hold">
                                          <p:stCondLst>
                                            <p:cond delay="0"/>
                                          </p:stCondLst>
                                        </p:cTn>
                                        <p:tgtEl>
                                          <p:spTgt spid="1027"/>
                                        </p:tgtEl>
                                        <p:attrNameLst>
                                          <p:attrName>style.visibility</p:attrName>
                                        </p:attrNameLst>
                                      </p:cBhvr>
                                      <p:to>
                                        <p:strVal val="visible"/>
                                      </p:to>
                                    </p:set>
                                    <p:animEffect transition="in" filter="randombar(horizontal)">
                                      <p:cBhvr>
                                        <p:cTn id="11"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16632"/>
            <a:ext cx="7498080" cy="720080"/>
          </a:xfrm>
        </p:spPr>
        <p:txBody>
          <a:bodyPr>
            <a:normAutofit/>
          </a:bodyPr>
          <a:lstStyle/>
          <a:p>
            <a:pPr algn="ctr"/>
            <a:r>
              <a:rPr lang="ru-RU" sz="2800" b="1" dirty="0" smtClean="0">
                <a:effectLst/>
                <a:latin typeface="Times New Roman" pitchFamily="18" charset="0"/>
                <a:cs typeface="Times New Roman" pitchFamily="18" charset="0"/>
              </a:rPr>
              <a:t>«Монотипия предметная».</a:t>
            </a:r>
            <a:endParaRPr lang="ru-RU" sz="4800" dirty="0">
              <a:latin typeface="Times New Roman" pitchFamily="18" charset="0"/>
              <a:cs typeface="Times New Roman" pitchFamily="18" charset="0"/>
            </a:endParaRPr>
          </a:p>
        </p:txBody>
      </p:sp>
      <p:sp>
        <p:nvSpPr>
          <p:cNvPr id="3" name="Объект 2"/>
          <p:cNvSpPr>
            <a:spLocks noGrp="1"/>
          </p:cNvSpPr>
          <p:nvPr>
            <p:ph idx="1"/>
          </p:nvPr>
        </p:nvSpPr>
        <p:spPr>
          <a:xfrm>
            <a:off x="1435608" y="908720"/>
            <a:ext cx="7498080" cy="5760640"/>
          </a:xfrm>
        </p:spPr>
        <p:txBody>
          <a:bodyPr/>
          <a:lstStyle/>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r>
              <a:rPr lang="ru-RU" sz="1600" b="1" u="sng" dirty="0" smtClean="0">
                <a:latin typeface="Times New Roman" pitchFamily="18" charset="0"/>
                <a:cs typeface="Times New Roman" pitchFamily="18" charset="0"/>
              </a:rPr>
              <a:t>Технология рисования:</a:t>
            </a:r>
            <a:r>
              <a:rPr lang="ru-RU" sz="1600" u="sng" dirty="0" smtClean="0">
                <a:latin typeface="Times New Roman" pitchFamily="18" charset="0"/>
                <a:cs typeface="Times New Roman" pitchFamily="18" charset="0"/>
              </a:rPr>
              <a:t> </a:t>
            </a:r>
            <a:r>
              <a:rPr lang="ru-RU" sz="1600" dirty="0" smtClean="0">
                <a:latin typeface="Times New Roman" panose="02020603050405020304" pitchFamily="18" charset="0"/>
                <a:cs typeface="Times New Roman" panose="02020603050405020304" pitchFamily="18" charset="0"/>
              </a:rPr>
              <a:t>Необходимо согнуть лист бумаги пополам. Внутри, на одной половине что-нибудь нарисовать красками. Затем лист сложить и прогладить рукой, чтобы получить симметричный отпечаток.</a:t>
            </a:r>
            <a:endParaRPr lang="ru-RU" sz="1600" dirty="0">
              <a:latin typeface="Times New Roman" panose="02020603050405020304" pitchFamily="18" charset="0"/>
              <a:cs typeface="Times New Roman" panose="02020603050405020304" pitchFamily="18" charset="0"/>
            </a:endParaRPr>
          </a:p>
        </p:txBody>
      </p:sp>
      <p:pic>
        <p:nvPicPr>
          <p:cNvPr id="2051" name="Picture 3" descr="C:\Users\пк\Desktop\Работа\РМО\для рмо нетрадиц\SAM_48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05" t="18229" r="8717" b="8937"/>
          <a:stretch/>
        </p:blipFill>
        <p:spPr bwMode="auto">
          <a:xfrm>
            <a:off x="1979712" y="980728"/>
            <a:ext cx="5530401" cy="37763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пк\Desktop\Работа\РМО\для рмо нетрадиц\SAM_48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22" t="13137" r="10163" b="9902"/>
          <a:stretch/>
        </p:blipFill>
        <p:spPr bwMode="auto">
          <a:xfrm>
            <a:off x="1979712" y="980728"/>
            <a:ext cx="5545145" cy="3780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4280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051"/>
                                        </p:tgtEl>
                                        <p:attrNameLst>
                                          <p:attrName>style.visibility</p:attrName>
                                        </p:attrNameLst>
                                      </p:cBhvr>
                                      <p:to>
                                        <p:strVal val="visible"/>
                                      </p:to>
                                    </p:set>
                                    <p:anim calcmode="lin" valueType="num">
                                      <p:cBhvr>
                                        <p:cTn id="7" dur="2000" fill="hold"/>
                                        <p:tgtEl>
                                          <p:spTgt spid="2051"/>
                                        </p:tgtEl>
                                        <p:attrNameLst>
                                          <p:attrName>ppt_w</p:attrName>
                                        </p:attrNameLst>
                                      </p:cBhvr>
                                      <p:tavLst>
                                        <p:tav tm="0">
                                          <p:val>
                                            <p:fltVal val="0"/>
                                          </p:val>
                                        </p:tav>
                                        <p:tav tm="100000">
                                          <p:val>
                                            <p:strVal val="#ppt_w"/>
                                          </p:val>
                                        </p:tav>
                                      </p:tavLst>
                                    </p:anim>
                                    <p:anim calcmode="lin" valueType="num">
                                      <p:cBhvr>
                                        <p:cTn id="8" dur="2000" fill="hold"/>
                                        <p:tgtEl>
                                          <p:spTgt spid="2051"/>
                                        </p:tgtEl>
                                        <p:attrNameLst>
                                          <p:attrName>ppt_h</p:attrName>
                                        </p:attrNameLst>
                                      </p:cBhvr>
                                      <p:tavLst>
                                        <p:tav tm="0">
                                          <p:val>
                                            <p:fltVal val="0"/>
                                          </p:val>
                                        </p:tav>
                                        <p:tav tm="100000">
                                          <p:val>
                                            <p:strVal val="#ppt_h"/>
                                          </p:val>
                                        </p:tav>
                                      </p:tavLst>
                                    </p:anim>
                                    <p:animEffect transition="in" filter="fade">
                                      <p:cBhvr>
                                        <p:cTn id="9" dur="2000"/>
                                        <p:tgtEl>
                                          <p:spTgt spid="2051"/>
                                        </p:tgtEl>
                                      </p:cBhvr>
                                    </p:animEffect>
                                  </p:childTnLst>
                                </p:cTn>
                              </p:par>
                            </p:childTnLst>
                          </p:cTn>
                        </p:par>
                        <p:par>
                          <p:cTn id="10" fill="hold">
                            <p:stCondLst>
                              <p:cond delay="3000"/>
                            </p:stCondLst>
                            <p:childTnLst>
                              <p:par>
                                <p:cTn id="11" presetID="53" presetClass="entr" presetSubtype="16" fill="hold" nodeType="afterEffect">
                                  <p:stCondLst>
                                    <p:cond delay="100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2000" fill="hold"/>
                                        <p:tgtEl>
                                          <p:spTgt spid="2052"/>
                                        </p:tgtEl>
                                        <p:attrNameLst>
                                          <p:attrName>ppt_w</p:attrName>
                                        </p:attrNameLst>
                                      </p:cBhvr>
                                      <p:tavLst>
                                        <p:tav tm="0">
                                          <p:val>
                                            <p:fltVal val="0"/>
                                          </p:val>
                                        </p:tav>
                                        <p:tav tm="100000">
                                          <p:val>
                                            <p:strVal val="#ppt_w"/>
                                          </p:val>
                                        </p:tav>
                                      </p:tavLst>
                                    </p:anim>
                                    <p:anim calcmode="lin" valueType="num">
                                      <p:cBhvr>
                                        <p:cTn id="14" dur="2000" fill="hold"/>
                                        <p:tgtEl>
                                          <p:spTgt spid="2052"/>
                                        </p:tgtEl>
                                        <p:attrNameLst>
                                          <p:attrName>ppt_h</p:attrName>
                                        </p:attrNameLst>
                                      </p:cBhvr>
                                      <p:tavLst>
                                        <p:tav tm="0">
                                          <p:val>
                                            <p:fltVal val="0"/>
                                          </p:val>
                                        </p:tav>
                                        <p:tav tm="100000">
                                          <p:val>
                                            <p:strVal val="#ppt_h"/>
                                          </p:val>
                                        </p:tav>
                                      </p:tavLst>
                                    </p:anim>
                                    <p:animEffect transition="in" filter="fade">
                                      <p:cBhvr>
                                        <p:cTn id="15"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0"/>
            <a:ext cx="7498080" cy="1196752"/>
          </a:xfrm>
        </p:spPr>
        <p:txBody>
          <a:bodyPr>
            <a:normAutofit fontScale="90000"/>
          </a:bodyPr>
          <a:lstStyle/>
          <a:p>
            <a:pPr algn="ctr"/>
            <a:r>
              <a:rPr lang="ru-RU" sz="2400" b="1" dirty="0" smtClean="0">
                <a:solidFill>
                  <a:srgbClr val="FEB80A">
                    <a:lumMod val="50000"/>
                  </a:srgbClr>
                </a:solidFill>
                <a:effectLst/>
                <a:latin typeface="Segoe Print" pitchFamily="2" charset="0"/>
                <a:cs typeface="Times New Roman" pitchFamily="18" charset="0"/>
              </a:rPr>
              <a:t/>
            </a:r>
            <a:br>
              <a:rPr lang="ru-RU" sz="2400" b="1" dirty="0" smtClean="0">
                <a:solidFill>
                  <a:srgbClr val="FEB80A">
                    <a:lumMod val="50000"/>
                  </a:srgbClr>
                </a:solidFill>
                <a:effectLst/>
                <a:latin typeface="Segoe Print" pitchFamily="2" charset="0"/>
                <a:cs typeface="Times New Roman" pitchFamily="18" charset="0"/>
              </a:rPr>
            </a:br>
            <a:r>
              <a:rPr lang="ru-RU" sz="3100" b="1" dirty="0" smtClean="0">
                <a:effectLst/>
                <a:latin typeface="Times New Roman" pitchFamily="18" charset="0"/>
                <a:cs typeface="Times New Roman" pitchFamily="18" charset="0"/>
              </a:rPr>
              <a:t>«</a:t>
            </a:r>
            <a:r>
              <a:rPr lang="ru-RU" sz="3100" b="1" dirty="0">
                <a:effectLst/>
                <a:latin typeface="Times New Roman" pitchFamily="18" charset="0"/>
                <a:cs typeface="Times New Roman" pitchFamily="18" charset="0"/>
              </a:rPr>
              <a:t>ГРАТТАЖ «ЦАП-ЦАРАП</a:t>
            </a:r>
            <a:r>
              <a:rPr lang="ru-RU" sz="3100" b="1" dirty="0" smtClean="0">
                <a:effectLst/>
                <a:latin typeface="Times New Roman" pitchFamily="18" charset="0"/>
                <a:cs typeface="Times New Roman" pitchFamily="18" charset="0"/>
              </a:rPr>
              <a:t>».</a:t>
            </a:r>
            <a:r>
              <a:rPr lang="ru-RU" sz="2700" b="1" dirty="0">
                <a:solidFill>
                  <a:srgbClr val="FEB80A">
                    <a:lumMod val="50000"/>
                  </a:srgbClr>
                </a:solidFill>
                <a:effectLst/>
                <a:latin typeface="Segoe Print" pitchFamily="2" charset="0"/>
                <a:cs typeface="Times New Roman" pitchFamily="18" charset="0"/>
              </a:rPr>
              <a:t/>
            </a:r>
            <a:br>
              <a:rPr lang="ru-RU" sz="2700" b="1" dirty="0">
                <a:solidFill>
                  <a:srgbClr val="FEB80A">
                    <a:lumMod val="50000"/>
                  </a:srgbClr>
                </a:solidFill>
                <a:effectLst/>
                <a:latin typeface="Segoe Print" pitchFamily="2" charset="0"/>
                <a:cs typeface="Times New Roman" pitchFamily="18" charset="0"/>
              </a:rPr>
            </a:br>
            <a:r>
              <a:rPr lang="ru-RU" sz="2700" b="1" dirty="0">
                <a:solidFill>
                  <a:srgbClr val="FEB80A">
                    <a:lumMod val="50000"/>
                  </a:srgbClr>
                </a:solidFill>
                <a:effectLst/>
                <a:latin typeface="Segoe Print" pitchFamily="2" charset="0"/>
                <a:cs typeface="Times New Roman" pitchFamily="18" charset="0"/>
              </a:rPr>
              <a:t/>
            </a:r>
            <a:br>
              <a:rPr lang="ru-RU" sz="2700" b="1" dirty="0">
                <a:solidFill>
                  <a:srgbClr val="FEB80A">
                    <a:lumMod val="50000"/>
                  </a:srgbClr>
                </a:solidFill>
                <a:effectLst/>
                <a:latin typeface="Segoe Print" pitchFamily="2" charset="0"/>
                <a:cs typeface="Times New Roman" pitchFamily="18" charset="0"/>
              </a:rPr>
            </a:br>
            <a:endParaRPr lang="ru-RU" sz="2700" b="1" dirty="0"/>
          </a:p>
        </p:txBody>
      </p:sp>
      <p:sp>
        <p:nvSpPr>
          <p:cNvPr id="3" name="Объект 2"/>
          <p:cNvSpPr>
            <a:spLocks noGrp="1"/>
          </p:cNvSpPr>
          <p:nvPr>
            <p:ph idx="1"/>
          </p:nvPr>
        </p:nvSpPr>
        <p:spPr>
          <a:xfrm>
            <a:off x="1399025" y="908720"/>
            <a:ext cx="7133416" cy="5760640"/>
          </a:xfrm>
        </p:spPr>
        <p:txBody>
          <a:bodyPr>
            <a:normAutofit fontScale="92500" lnSpcReduction="10000"/>
          </a:bodyPr>
          <a:lstStyle/>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a:solidFill>
                <a:srgbClr val="964305">
                  <a:lumMod val="75000"/>
                </a:srgbClr>
              </a:solidFill>
              <a:latin typeface="Times New Roman" pitchFamily="18" charset="0"/>
              <a:cs typeface="Times New Roman" pitchFamily="18" charset="0"/>
            </a:endParaRPr>
          </a:p>
          <a:p>
            <a:pPr lvl="0">
              <a:buClr>
                <a:srgbClr val="3891A7"/>
              </a:buClr>
              <a:buNone/>
            </a:pPr>
            <a:endParaRPr lang="ru-RU" sz="1300" b="1"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u="sng" dirty="0" smtClean="0">
              <a:solidFill>
                <a:srgbClr val="964305">
                  <a:lumMod val="75000"/>
                </a:srgbClr>
              </a:solidFill>
              <a:latin typeface="Times New Roman" pitchFamily="18" charset="0"/>
              <a:cs typeface="Times New Roman" pitchFamily="18" charset="0"/>
            </a:endParaRPr>
          </a:p>
          <a:p>
            <a:pPr lvl="0">
              <a:buClr>
                <a:srgbClr val="3891A7"/>
              </a:buClr>
              <a:buNone/>
            </a:pPr>
            <a:endParaRPr lang="ru-RU" sz="1300" b="1" u="sng" dirty="0" smtClean="0">
              <a:latin typeface="Times New Roman" pitchFamily="18" charset="0"/>
              <a:cs typeface="Times New Roman" pitchFamily="18" charset="0"/>
            </a:endParaRPr>
          </a:p>
          <a:p>
            <a:pPr lvl="0">
              <a:buClr>
                <a:srgbClr val="3891A7"/>
              </a:buClr>
              <a:buNone/>
            </a:pPr>
            <a:endParaRPr lang="ru-RU" sz="1300" b="1" u="sng" dirty="0">
              <a:latin typeface="Times New Roman" pitchFamily="18" charset="0"/>
              <a:cs typeface="Times New Roman" pitchFamily="18" charset="0"/>
            </a:endParaRPr>
          </a:p>
          <a:p>
            <a:pPr lvl="0">
              <a:buClr>
                <a:srgbClr val="3891A7"/>
              </a:buClr>
              <a:buNone/>
            </a:pPr>
            <a:endParaRPr lang="ru-RU" sz="1300" b="1" u="sng" dirty="0" smtClean="0">
              <a:latin typeface="Times New Roman" pitchFamily="18" charset="0"/>
              <a:cs typeface="Times New Roman" pitchFamily="18" charset="0"/>
            </a:endParaRPr>
          </a:p>
          <a:p>
            <a:pPr lvl="0">
              <a:buClr>
                <a:srgbClr val="3891A7"/>
              </a:buClr>
              <a:buNone/>
            </a:pPr>
            <a:r>
              <a:rPr lang="ru-RU" sz="1400" b="1" u="sng" dirty="0" smtClean="0">
                <a:latin typeface="Times New Roman" pitchFamily="18" charset="0"/>
                <a:cs typeface="Times New Roman" pitchFamily="18" charset="0"/>
              </a:rPr>
              <a:t>Технология </a:t>
            </a:r>
            <a:r>
              <a:rPr lang="ru-RU" sz="1400" b="1" u="sng" dirty="0">
                <a:latin typeface="Times New Roman" pitchFamily="18" charset="0"/>
                <a:cs typeface="Times New Roman" pitchFamily="18" charset="0"/>
              </a:rPr>
              <a:t>рисования:</a:t>
            </a:r>
            <a:r>
              <a:rPr lang="ru-RU" sz="1400" u="sng" dirty="0">
                <a:latin typeface="Times New Roman" pitchFamily="18" charset="0"/>
                <a:cs typeface="Times New Roman" pitchFamily="18" charset="0"/>
              </a:rPr>
              <a:t> </a:t>
            </a:r>
            <a:r>
              <a:rPr lang="ru-RU" sz="1400" dirty="0">
                <a:latin typeface="Times New Roman" panose="02020603050405020304" pitchFamily="18" charset="0"/>
                <a:cs typeface="Times New Roman" panose="02020603050405020304" pitchFamily="18" charset="0"/>
              </a:rPr>
              <a:t>Слово “</a:t>
            </a:r>
            <a:r>
              <a:rPr lang="ru-RU" sz="1400" dirty="0" err="1">
                <a:latin typeface="Times New Roman" panose="02020603050405020304" pitchFamily="18" charset="0"/>
                <a:cs typeface="Times New Roman" panose="02020603050405020304" pitchFamily="18" charset="0"/>
              </a:rPr>
              <a:t>граттаж</a:t>
            </a:r>
            <a:r>
              <a:rPr lang="ru-RU" sz="1400" dirty="0">
                <a:latin typeface="Times New Roman" panose="02020603050405020304" pitchFamily="18" charset="0"/>
                <a:cs typeface="Times New Roman" panose="02020603050405020304" pitchFamily="18" charset="0"/>
              </a:rPr>
              <a:t>” произошло от французского «</a:t>
            </a:r>
            <a:r>
              <a:rPr lang="ru-RU" sz="1400" dirty="0" err="1">
                <a:latin typeface="Times New Roman" panose="02020603050405020304" pitchFamily="18" charset="0"/>
                <a:cs typeface="Times New Roman" panose="02020603050405020304" pitchFamily="18" charset="0"/>
              </a:rPr>
              <a:t>gratter</a:t>
            </a:r>
            <a:r>
              <a:rPr lang="ru-RU" sz="1400" dirty="0">
                <a:latin typeface="Times New Roman" panose="02020603050405020304" pitchFamily="18" charset="0"/>
                <a:cs typeface="Times New Roman" panose="02020603050405020304" pitchFamily="18" charset="0"/>
              </a:rPr>
              <a:t>» (скрести, царапать). </a:t>
            </a:r>
            <a:r>
              <a:rPr lang="ru-RU" sz="1400" dirty="0" smtClean="0">
                <a:latin typeface="Times New Roman" panose="02020603050405020304" pitchFamily="18" charset="0"/>
                <a:cs typeface="Times New Roman" panose="02020603050405020304" pitchFamily="18" charset="0"/>
              </a:rPr>
              <a:t>Для </a:t>
            </a:r>
            <a:r>
              <a:rPr lang="ru-RU" sz="1400" dirty="0">
                <a:latin typeface="Times New Roman" panose="02020603050405020304" pitchFamily="18" charset="0"/>
                <a:cs typeface="Times New Roman" panose="02020603050405020304" pitchFamily="18" charset="0"/>
              </a:rPr>
              <a:t>начала работы в этой технике необходимо подготовить картон. Картон необходимо покрыть толстым слоем воска или разноцветной масляной пастели. Затем широкой кистью или губкой нужно нанести на поверхность картона темный слой краски. Когда краска высохнет, острым предметом (зубочистка, спица) процарапывается рисунок. На темном фоне появляются тонкие однотонные или разноцветные штрихи.</a:t>
            </a:r>
            <a:endParaRPr lang="ru-RU"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67744" y="1078857"/>
            <a:ext cx="5184575" cy="3888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27109" y="1081493"/>
            <a:ext cx="5181060" cy="38857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097048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10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anim calcmode="lin" valueType="num">
                                      <p:cBhvr>
                                        <p:cTn id="8" dur="2000" fill="hold"/>
                                        <p:tgtEl>
                                          <p:spTgt spid="3075"/>
                                        </p:tgtEl>
                                        <p:attrNameLst>
                                          <p:attrName>ppt_w</p:attrName>
                                        </p:attrNameLst>
                                      </p:cBhvr>
                                      <p:tavLst>
                                        <p:tav tm="0" fmla="#ppt_w*sin(2.5*pi*$)">
                                          <p:val>
                                            <p:fltVal val="0"/>
                                          </p:val>
                                        </p:tav>
                                        <p:tav tm="100000">
                                          <p:val>
                                            <p:fltVal val="1"/>
                                          </p:val>
                                        </p:tav>
                                      </p:tavLst>
                                    </p:anim>
                                    <p:anim calcmode="lin" valueType="num">
                                      <p:cBhvr>
                                        <p:cTn id="9" dur="2000" fill="hold"/>
                                        <p:tgtEl>
                                          <p:spTgt spid="3075"/>
                                        </p:tgtEl>
                                        <p:attrNameLst>
                                          <p:attrName>ppt_h</p:attrName>
                                        </p:attrNameLst>
                                      </p:cBhvr>
                                      <p:tavLst>
                                        <p:tav tm="0">
                                          <p:val>
                                            <p:strVal val="#ppt_h"/>
                                          </p:val>
                                        </p:tav>
                                        <p:tav tm="100000">
                                          <p:val>
                                            <p:strVal val="#ppt_h"/>
                                          </p:val>
                                        </p:tav>
                                      </p:tavLst>
                                    </p:anim>
                                  </p:childTnLst>
                                </p:cTn>
                              </p:par>
                            </p:childTnLst>
                          </p:cTn>
                        </p:par>
                        <p:par>
                          <p:cTn id="10" fill="hold">
                            <p:stCondLst>
                              <p:cond delay="3000"/>
                            </p:stCondLst>
                            <p:childTnLst>
                              <p:par>
                                <p:cTn id="11" presetID="45" presetClass="entr" presetSubtype="0" fill="hold" nodeType="afterEffect">
                                  <p:stCondLst>
                                    <p:cond delay="100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2000"/>
                                        <p:tgtEl>
                                          <p:spTgt spid="3076"/>
                                        </p:tgtEl>
                                      </p:cBhvr>
                                    </p:animEffect>
                                    <p:anim calcmode="lin" valueType="num">
                                      <p:cBhvr>
                                        <p:cTn id="14" dur="2000" fill="hold"/>
                                        <p:tgtEl>
                                          <p:spTgt spid="3076"/>
                                        </p:tgtEl>
                                        <p:attrNameLst>
                                          <p:attrName>ppt_w</p:attrName>
                                        </p:attrNameLst>
                                      </p:cBhvr>
                                      <p:tavLst>
                                        <p:tav tm="0" fmla="#ppt_w*sin(2.5*pi*$)">
                                          <p:val>
                                            <p:fltVal val="0"/>
                                          </p:val>
                                        </p:tav>
                                        <p:tav tm="100000">
                                          <p:val>
                                            <p:fltVal val="1"/>
                                          </p:val>
                                        </p:tav>
                                      </p:tavLst>
                                    </p:anim>
                                    <p:anim calcmode="lin" valueType="num">
                                      <p:cBhvr>
                                        <p:cTn id="1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528" y="260648"/>
            <a:ext cx="8928992" cy="1156990"/>
          </a:xfrm>
        </p:spPr>
        <p:txBody>
          <a:bodyPr>
            <a:noAutofit/>
          </a:bodyPr>
          <a:lstStyle/>
          <a:p>
            <a:pPr algn="ctr"/>
            <a:r>
              <a:rPr lang="ru-RU" sz="3200" dirty="0" smtClean="0">
                <a:latin typeface="Times New Roman" pitchFamily="18" charset="0"/>
                <a:cs typeface="Times New Roman" pitchFamily="18" charset="0"/>
              </a:rPr>
              <a:t>«</a:t>
            </a:r>
            <a:r>
              <a:rPr lang="ru-RU" sz="3200" dirty="0" smtClean="0">
                <a:latin typeface="Times New Roman" pitchFamily="18" charset="0"/>
                <a:cs typeface="Times New Roman" pitchFamily="18" charset="0"/>
              </a:rPr>
              <a:t>Нетрадиционные формы работы в художественно-эстетическом воспитании дошкольников</a:t>
            </a:r>
            <a:r>
              <a:rPr lang="ru-RU" sz="3200" dirty="0" smtClean="0">
                <a:latin typeface="Times New Roman" pitchFamily="18" charset="0"/>
                <a:cs typeface="Times New Roman" pitchFamily="18" charset="0"/>
              </a:rPr>
              <a:t>».</a:t>
            </a:r>
            <a:endParaRPr lang="ru-RU" sz="32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10000"/>
          </a:bodyPr>
          <a:lstStyle/>
          <a:p>
            <a:pPr algn="ctr">
              <a:buNone/>
            </a:pPr>
            <a:endParaRPr lang="ru-RU" dirty="0" smtClean="0"/>
          </a:p>
          <a:p>
            <a:pPr algn="ctr">
              <a:buNone/>
            </a:pPr>
            <a:endParaRPr lang="ru-RU" dirty="0" smtClean="0">
              <a:latin typeface="Times New Roman" pitchFamily="18" charset="0"/>
              <a:cs typeface="Times New Roman" pitchFamily="18" charset="0"/>
            </a:endParaRPr>
          </a:p>
          <a:p>
            <a:pPr algn="ctr">
              <a:buNone/>
            </a:pPr>
            <a:r>
              <a:rPr lang="ru-RU"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То, что упущено в детстве, никогда не возместить в годы юности. </a:t>
            </a:r>
          </a:p>
          <a:p>
            <a:pPr algn="ctr">
              <a:buNone/>
            </a:pPr>
            <a:r>
              <a:rPr lang="ru-RU" dirty="0" smtClean="0">
                <a:latin typeface="Times New Roman" pitchFamily="18" charset="0"/>
                <a:cs typeface="Times New Roman" pitchFamily="18" charset="0"/>
              </a:rPr>
              <a:t>Это правило касается всех сфер духовности жизни ребенка и особенно эстетического воспитания». </a:t>
            </a:r>
          </a:p>
          <a:p>
            <a:pPr algn="ctr">
              <a:buNone/>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В.А.Сухомлинский</a:t>
            </a:r>
            <a:r>
              <a:rPr lang="ru-RU" dirty="0" smtClean="0">
                <a:latin typeface="Times New Roman" pitchFamily="18" charset="0"/>
                <a:cs typeface="Times New Roman" pitchFamily="18" charset="0"/>
              </a:rPr>
              <a:t>                                                     </a:t>
            </a:r>
          </a:p>
          <a:p>
            <a:pPr>
              <a:buNone/>
            </a:pPr>
            <a:endParaRPr lang="ru-RU" dirty="0" smtClean="0">
              <a:latin typeface="Times New Roman" pitchFamily="18" charset="0"/>
              <a:cs typeface="Times New Roman" pitchFamily="18" charset="0"/>
            </a:endParaRPr>
          </a:p>
          <a:p>
            <a:pPr algn="r">
              <a:buNone/>
            </a:pPr>
            <a:r>
              <a:rPr lang="ru-RU" sz="2000" dirty="0" smtClean="0">
                <a:latin typeface="Times New Roman" pitchFamily="18" charset="0"/>
                <a:cs typeface="Times New Roman" pitchFamily="18" charset="0"/>
              </a:rPr>
              <a:t>                                                                                                       Воспитатель: </a:t>
            </a:r>
            <a:r>
              <a:rPr lang="ru-RU" sz="2000" dirty="0" err="1" smtClean="0">
                <a:latin typeface="Times New Roman" pitchFamily="18" charset="0"/>
                <a:cs typeface="Times New Roman" pitchFamily="18" charset="0"/>
              </a:rPr>
              <a:t>Алькина</a:t>
            </a:r>
            <a:r>
              <a:rPr lang="ru-RU" sz="2000" dirty="0" smtClean="0">
                <a:latin typeface="Times New Roman" pitchFamily="18" charset="0"/>
                <a:cs typeface="Times New Roman" pitchFamily="18" charset="0"/>
              </a:rPr>
              <a:t> С.А.</a:t>
            </a:r>
          </a:p>
          <a:p>
            <a:pPr>
              <a:buNone/>
            </a:pPr>
            <a:r>
              <a:rPr lang="ru-RU" sz="2000" dirty="0"/>
              <a:t> </a:t>
            </a:r>
            <a:r>
              <a:rPr lang="ru-RU" sz="2000" dirty="0" smtClean="0"/>
              <a:t>                                                                                                                                     </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5608" y="332656"/>
            <a:ext cx="7498080" cy="6408712"/>
          </a:xfrm>
        </p:spPr>
        <p:txBody>
          <a:bodyPr/>
          <a:lstStyle/>
          <a:p>
            <a:pPr marL="0" lvl="0" indent="0" fontAlgn="base">
              <a:spcBef>
                <a:spcPct val="0"/>
              </a:spcBef>
              <a:spcAft>
                <a:spcPct val="0"/>
              </a:spcAft>
              <a:buClrTx/>
              <a:buSzTx/>
              <a:buNone/>
            </a:pPr>
            <a:r>
              <a:rPr lang="ru-RU" sz="2000" dirty="0">
                <a:effectLst>
                  <a:outerShdw blurRad="38100" dist="38100" dir="2700000" algn="tl">
                    <a:srgbClr val="000000">
                      <a:alpha val="43137"/>
                    </a:srgbClr>
                  </a:outerShdw>
                </a:effectLst>
                <a:latin typeface="Times New Roman" pitchFamily="18" charset="0"/>
                <a:cs typeface="Times New Roman" pitchFamily="18" charset="0"/>
              </a:rPr>
              <a:t>Опыт работы с детьми позволяет отметить, что именно нетрадиционные техники рисования  создают на занятиях атмосферу непринужденности, открытости, раскованности, развивают инициативу, самостоятельность, повышают активность, создают эмоционально положительное отношение к деятельности. Успешность художественно-эстетической деятельности определяется увлеченностью и способностью детей свободно использовать приобретенные знания, умения и навыки в самом процессе деятельности и находить оригинальные решения поставленных задач. У детей постоянно развивается творческое, гибкое мышление, фантазия и воображение. Творческий поиск посредством изысканий в конкретном виде деятельности приводит к положительным результатам.</a:t>
            </a:r>
          </a:p>
          <a:p>
            <a:pPr marL="0" lvl="0" indent="0" fontAlgn="base">
              <a:spcBef>
                <a:spcPct val="0"/>
              </a:spcBef>
              <a:spcAft>
                <a:spcPct val="0"/>
              </a:spcAft>
              <a:buClrTx/>
              <a:buSzTx/>
              <a:buNone/>
            </a:pPr>
            <a:r>
              <a:rPr lang="ru-RU" sz="2000" dirty="0">
                <a:effectLst>
                  <a:outerShdw blurRad="38100" dist="38100" dir="2700000" algn="tl">
                    <a:srgbClr val="000000">
                      <a:alpha val="43137"/>
                    </a:srgbClr>
                  </a:outerShdw>
                </a:effectLst>
                <a:latin typeface="Times New Roman" pitchFamily="18" charset="0"/>
                <a:cs typeface="Times New Roman" pitchFamily="18" charset="0"/>
              </a:rPr>
              <a:t>   На мой взгляд, именно в изобразительной деятельности мы достигаем более полной реализации человеком самого себя, своих способностей и возможностей, где возможно более полное при этом самовыражение и самораскрытие. Все это говорит о развитии творческой, самостоятельной, активно мыслящей, инициативной личности.</a:t>
            </a:r>
          </a:p>
          <a:p>
            <a:endParaRPr lang="ru-RU" dirty="0"/>
          </a:p>
        </p:txBody>
      </p:sp>
    </p:spTree>
    <p:extLst>
      <p:ext uri="{BB962C8B-B14F-4D97-AF65-F5344CB8AC3E}">
        <p14:creationId xmlns:p14="http://schemas.microsoft.com/office/powerpoint/2010/main" val="18504825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82296" indent="0">
              <a:buNone/>
            </a:pPr>
            <a:endParaRPr lang="ru-RU" dirty="0"/>
          </a:p>
          <a:p>
            <a:endParaRPr lang="ru-RU" dirty="0"/>
          </a:p>
          <a:p>
            <a:endParaRPr lang="ru-RU" dirty="0"/>
          </a:p>
        </p:txBody>
      </p:sp>
      <p:sp>
        <p:nvSpPr>
          <p:cNvPr id="4" name="Прямоугольник 3"/>
          <p:cNvSpPr/>
          <p:nvPr/>
        </p:nvSpPr>
        <p:spPr>
          <a:xfrm>
            <a:off x="430936" y="2564904"/>
            <a:ext cx="8375434" cy="923330"/>
          </a:xfrm>
          <a:prstGeom prst="rect">
            <a:avLst/>
          </a:prstGeom>
          <a:noFill/>
        </p:spPr>
        <p:txBody>
          <a:bodyPr wrap="none" lIns="91440" tIns="45720" rIns="91440" bIns="45720">
            <a:spAutoFit/>
          </a:bodyPr>
          <a:lstStyle/>
          <a:p>
            <a:pPr algn="ctr"/>
            <a:r>
              <a:rPr lang="ru-RU" sz="5400" b="1" spc="300" dirty="0" smtClean="0">
                <a:ln w="11430" cmpd="sng">
                  <a:solidFill>
                    <a:schemeClr val="accent1">
                      <a:tint val="10000"/>
                    </a:schemeClr>
                  </a:solidFill>
                  <a:prstDash val="solid"/>
                  <a:miter lim="800000"/>
                </a:ln>
                <a:solidFill>
                  <a:srgbClr val="33CCCC"/>
                </a:solidFill>
                <a:effectLst>
                  <a:glow rad="45500">
                    <a:schemeClr val="accent1">
                      <a:satMod val="220000"/>
                      <a:alpha val="35000"/>
                    </a:schemeClr>
                  </a:glow>
                </a:effectLst>
              </a:rPr>
              <a:t>Спасибо за внимание</a:t>
            </a:r>
            <a:endParaRPr lang="ru-RU" sz="5400" b="1" cap="none" spc="300" dirty="0">
              <a:ln w="11430" cmpd="sng">
                <a:solidFill>
                  <a:schemeClr val="accent1">
                    <a:tint val="10000"/>
                  </a:schemeClr>
                </a:solidFill>
                <a:prstDash val="solid"/>
                <a:miter lim="800000"/>
              </a:ln>
              <a:solidFill>
                <a:srgbClr val="33CCCC"/>
              </a:solidFill>
              <a:effectLst>
                <a:glow rad="45500">
                  <a:schemeClr val="accent1">
                    <a:satMod val="220000"/>
                    <a:alpha val="35000"/>
                  </a:schemeClr>
                </a:glow>
              </a:effectLst>
            </a:endParaRPr>
          </a:p>
        </p:txBody>
      </p:sp>
    </p:spTree>
    <p:extLst>
      <p:ext uri="{BB962C8B-B14F-4D97-AF65-F5344CB8AC3E}">
        <p14:creationId xmlns:p14="http://schemas.microsoft.com/office/powerpoint/2010/main" val="10688605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Times New Roman" pitchFamily="18" charset="0"/>
                <a:cs typeface="Times New Roman" pitchFamily="18" charset="0"/>
              </a:rPr>
              <a:t>Актуальность.</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7500" lnSpcReduction="20000"/>
          </a:bodyPr>
          <a:lstStyle/>
          <a:p>
            <a:pPr>
              <a:buNone/>
            </a:pPr>
            <a:r>
              <a:rPr lang="ru-RU" dirty="0" smtClean="0">
                <a:latin typeface="Times New Roman" pitchFamily="18" charset="0"/>
                <a:cs typeface="Times New Roman" pitchFamily="18" charset="0"/>
              </a:rPr>
              <a:t>         Современные дети активно участвуют в виртуальном мире. В то же время у них наблюдается снижение интереса к окружающему, в детском сознание стираются грани между добром и злом, красивым и безобразным. Несомненно, основы развивающейся личности закладываются в детстве и существует опасность, что общество в будущем может получить бездуховное поколение, равнодушное к живописи, непонимающее музыку, поэзию.  Поэтому сегодня  эстетическое развитие выходит на первый план, есть необходимость в пересмотре его идей, поиске новых подходов, позволяющих выстраивать процесс эстетического развития в соответствии с интересами ребенка, его потребностями, способностями, мотивами деятельности.</a:t>
            </a:r>
            <a:endParaRPr lang="ru-RU"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Times New Roman" pitchFamily="18" charset="0"/>
                <a:cs typeface="Times New Roman" pitchFamily="18" charset="0"/>
              </a:rPr>
              <a:t>Цель:</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lnSpcReduction="10000"/>
          </a:bodyPr>
          <a:lstStyle/>
          <a:p>
            <a:pPr indent="358775"/>
            <a:r>
              <a:rPr lang="ru-RU" sz="2900" dirty="0" smtClean="0">
                <a:latin typeface="Times New Roman" pitchFamily="18" charset="0"/>
                <a:cs typeface="Times New Roman" pitchFamily="18" charset="0"/>
              </a:rPr>
              <a:t>ребенок овладевает основными культурными способами деятельности, проявляет </a:t>
            </a:r>
            <a:r>
              <a:rPr lang="ru-RU" sz="2900" i="1" dirty="0" smtClean="0">
                <a:latin typeface="Times New Roman" pitchFamily="18" charset="0"/>
                <a:cs typeface="Times New Roman" pitchFamily="18" charset="0"/>
              </a:rPr>
              <a:t>инициативу и самостоятельность</a:t>
            </a:r>
            <a:r>
              <a:rPr lang="ru-RU" sz="2900" dirty="0" smtClean="0">
                <a:latin typeface="Times New Roman" pitchFamily="18" charset="0"/>
                <a:cs typeface="Times New Roman" pitchFamily="18" charset="0"/>
              </a:rPr>
              <a:t> в разных видах деятельности - игре, общении, познавательно-исследовательской деятельности, конструировании, художественно-эстетической деятельности и др.; </a:t>
            </a:r>
          </a:p>
          <a:p>
            <a:pPr indent="358775"/>
            <a:r>
              <a:rPr lang="ru-RU" sz="2900" dirty="0" smtClean="0">
                <a:latin typeface="Times New Roman" pitchFamily="18" charset="0"/>
                <a:cs typeface="Times New Roman" pitchFamily="18" charset="0"/>
              </a:rPr>
              <a:t>ребенок обладает развитым воображением, которое реализуется в разных видах деятельности. </a:t>
            </a:r>
          </a:p>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latin typeface="Times New Roman" pitchFamily="18" charset="0"/>
                <a:cs typeface="Times New Roman" pitchFamily="18" charset="0"/>
              </a:rPr>
              <a:t>Задача.</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lnSpcReduction="10000"/>
          </a:bodyPr>
          <a:lstStyle/>
          <a:p>
            <a:pPr>
              <a:buNone/>
            </a:pPr>
            <a:r>
              <a:rPr lang="ru-RU" dirty="0" smtClean="0"/>
              <a:t>    </a:t>
            </a:r>
            <a:r>
              <a:rPr lang="ru-RU" dirty="0" smtClean="0">
                <a:latin typeface="Times New Roman" pitchFamily="18" charset="0"/>
                <a:cs typeface="Times New Roman" pitchFamily="18" charset="0"/>
              </a:rPr>
              <a:t>   Важной задачей эстетического воспитания является формирование у детей эстетических интересов, потребностей, эстетического вкуса, а также творческих способностей. Результатом эстетического воспитания является эстетическое развитие. Составляющей  этого процесса становится художественное образование – процесс усвоения искусствоведческих знаний, умений, навыков, развития способностей к художественному творчеству.</a:t>
            </a:r>
            <a:endParaRPr lang="ru-RU"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750"/>
                                        <p:tgtEl>
                                          <p:spTgt spid="3">
                                            <p:txEl>
                                              <p:pRg st="0" end="0"/>
                                            </p:txEl>
                                          </p:spTgt>
                                        </p:tgtEl>
                                      </p:cBhvr>
                                    </p:animEffect>
                                    <p:anim calcmode="lin" valueType="num">
                                      <p:cBhvr>
                                        <p:cTn id="14"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smtClean="0">
                <a:latin typeface="Times New Roman" pitchFamily="18" charset="0"/>
                <a:cs typeface="Times New Roman" pitchFamily="18" charset="0"/>
              </a:rPr>
              <a:t>На реализацию содержания художественно – эстетического развития направлены следующие виды детской деятельности.</a:t>
            </a: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lnSpcReduction="20000"/>
          </a:bodyPr>
          <a:lstStyle/>
          <a:p>
            <a:pPr indent="358775">
              <a:buSzTx/>
            </a:pPr>
            <a:r>
              <a:rPr lang="ru-RU" dirty="0" smtClean="0">
                <a:latin typeface="Times New Roman" pitchFamily="18" charset="0"/>
                <a:cs typeface="Times New Roman" pitchFamily="18" charset="0"/>
              </a:rPr>
              <a:t>изобразительная (рисование, лепка, аппликация);</a:t>
            </a:r>
          </a:p>
          <a:p>
            <a:pPr indent="358775">
              <a:buSzTx/>
            </a:pPr>
            <a:r>
              <a:rPr lang="ru-RU" dirty="0" smtClean="0">
                <a:latin typeface="Times New Roman" pitchFamily="18" charset="0"/>
                <a:cs typeface="Times New Roman" pitchFamily="18" charset="0"/>
              </a:rPr>
              <a:t>музыкальная (восприятие и понимание музыкальных произведений, пение, музыкально - ритмические движения, игры на детских музыкальных инструментах); </a:t>
            </a:r>
          </a:p>
          <a:p>
            <a:pPr indent="358775">
              <a:buSzTx/>
            </a:pPr>
            <a:r>
              <a:rPr lang="ru-RU" dirty="0" smtClean="0">
                <a:latin typeface="Times New Roman" pitchFamily="18" charset="0"/>
                <a:cs typeface="Times New Roman" pitchFamily="18" charset="0"/>
              </a:rPr>
              <a:t>восприятие художественной литературы    и фольклора;</a:t>
            </a:r>
          </a:p>
          <a:p>
            <a:pPr indent="358775">
              <a:buSzTx/>
            </a:pPr>
            <a:r>
              <a:rPr lang="ru-RU" dirty="0" smtClean="0">
                <a:latin typeface="Times New Roman" pitchFamily="18" charset="0"/>
                <a:cs typeface="Times New Roman" pitchFamily="18" charset="0"/>
              </a:rPr>
              <a:t>конструирование из разного материала (строительного материала, конструкторов, модулей, бумаги, природного материала и др.).</a:t>
            </a:r>
          </a:p>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75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anim calcmode="lin" valueType="num">
                                      <p:cBhvr>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7750"/>
                            </p:stCondLst>
                            <p:childTnLst>
                              <p:par>
                                <p:cTn id="29" presetID="42"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anim calcmode="lin" valueType="num">
                                      <p:cBhvr>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200" dirty="0" smtClean="0">
                <a:effectLst/>
                <a:latin typeface="+mn-lt"/>
              </a:rPr>
              <a:t/>
            </a:r>
            <a:br>
              <a:rPr lang="ru-RU" sz="2200" dirty="0" smtClean="0">
                <a:effectLst/>
                <a:latin typeface="+mn-lt"/>
              </a:rPr>
            </a:br>
            <a:r>
              <a:rPr lang="ru-RU" sz="2200" dirty="0" smtClean="0">
                <a:effectLst/>
                <a:latin typeface="+mn-lt"/>
              </a:rPr>
              <a:t/>
            </a:r>
            <a:br>
              <a:rPr lang="ru-RU" sz="2200" dirty="0" smtClean="0">
                <a:effectLst/>
                <a:latin typeface="+mn-lt"/>
              </a:rPr>
            </a:br>
            <a:r>
              <a:rPr lang="ru-RU" sz="2200" dirty="0" smtClean="0">
                <a:effectLst/>
                <a:latin typeface="Times New Roman" pitchFamily="18" charset="0"/>
                <a:cs typeface="Times New Roman" pitchFamily="18" charset="0"/>
              </a:rPr>
              <a:t>Созданная в детском саду предметно-развивающая среда способствует развитию интереса к миру искусства, музыкальной, театрализованной деятельности. </a:t>
            </a:r>
            <a:r>
              <a:rPr lang="ru-RU" dirty="0" smtClean="0">
                <a:solidFill>
                  <a:schemeClr val="accent5">
                    <a:lumMod val="75000"/>
                  </a:schemeClr>
                </a:solidFill>
                <a:latin typeface="+mn-lt"/>
              </a:rPr>
              <a:t/>
            </a:r>
            <a:br>
              <a:rPr lang="ru-RU" dirty="0" smtClean="0">
                <a:solidFill>
                  <a:schemeClr val="accent5">
                    <a:lumMod val="75000"/>
                  </a:schemeClr>
                </a:solidFill>
                <a:latin typeface="+mn-lt"/>
              </a:rPr>
            </a:br>
            <a:endParaRPr lang="ru-RU" dirty="0">
              <a:solidFill>
                <a:schemeClr val="accent5">
                  <a:lumMod val="75000"/>
                </a:schemeClr>
              </a:solidFill>
              <a:latin typeface="+mn-lt"/>
            </a:endParaRPr>
          </a:p>
        </p:txBody>
      </p:sp>
      <p:pic>
        <p:nvPicPr>
          <p:cNvPr id="1026" name="Picture 2" descr="C:\Users\1\Desktop\РМО\Фото Сказка Репка\IMG_20170811_093317.jpg"/>
          <p:cNvPicPr>
            <a:picLocks noGrp="1" noChangeAspect="1" noChangeArrowheads="1"/>
          </p:cNvPicPr>
          <p:nvPr>
            <p:ph idx="1"/>
          </p:nvPr>
        </p:nvPicPr>
        <p:blipFill>
          <a:blip r:embed="rId2" cstate="print"/>
          <a:stretch>
            <a:fillRect/>
          </a:stretch>
        </p:blipFill>
        <p:spPr bwMode="auto">
          <a:xfrm>
            <a:off x="2511829" y="2454174"/>
            <a:ext cx="3358342" cy="2818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95517" y="1628800"/>
            <a:ext cx="5760640" cy="432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95517" y="1387825"/>
            <a:ext cx="6081940" cy="4561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595517" y="1387825"/>
            <a:ext cx="6081940" cy="4661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95517" y="1387825"/>
            <a:ext cx="6081940" cy="4848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 calcmode="lin" valueType="num">
                                      <p:cBhvr>
                                        <p:cTn id="9" dur="2000" fill="hold"/>
                                        <p:tgtEl>
                                          <p:spTgt spid="1026"/>
                                        </p:tgtEl>
                                        <p:attrNameLst>
                                          <p:attrName>style.rotation</p:attrName>
                                        </p:attrNameLst>
                                      </p:cBhvr>
                                      <p:tavLst>
                                        <p:tav tm="0">
                                          <p:val>
                                            <p:fltVal val="90"/>
                                          </p:val>
                                        </p:tav>
                                        <p:tav tm="100000">
                                          <p:val>
                                            <p:fltVal val="0"/>
                                          </p:val>
                                        </p:tav>
                                      </p:tavLst>
                                    </p:anim>
                                    <p:animEffect transition="in" filter="fade">
                                      <p:cBhvr>
                                        <p:cTn id="10" dur="2000"/>
                                        <p:tgtEl>
                                          <p:spTgt spid="1026"/>
                                        </p:tgtEl>
                                      </p:cBhvr>
                                    </p:animEffect>
                                  </p:childTnLst>
                                </p:cTn>
                              </p:par>
                            </p:childTnLst>
                          </p:cTn>
                        </p:par>
                        <p:par>
                          <p:cTn id="11" fill="hold">
                            <p:stCondLst>
                              <p:cond delay="2000"/>
                            </p:stCondLst>
                            <p:childTnLst>
                              <p:par>
                                <p:cTn id="12" presetID="31" presetClass="entr" presetSubtype="0" fill="hold" nodeType="afterEffect">
                                  <p:stCondLst>
                                    <p:cond delay="40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2000" fill="hold"/>
                                        <p:tgtEl>
                                          <p:spTgt spid="1027"/>
                                        </p:tgtEl>
                                        <p:attrNameLst>
                                          <p:attrName>ppt_w</p:attrName>
                                        </p:attrNameLst>
                                      </p:cBhvr>
                                      <p:tavLst>
                                        <p:tav tm="0">
                                          <p:val>
                                            <p:fltVal val="0"/>
                                          </p:val>
                                        </p:tav>
                                        <p:tav tm="100000">
                                          <p:val>
                                            <p:strVal val="#ppt_w"/>
                                          </p:val>
                                        </p:tav>
                                      </p:tavLst>
                                    </p:anim>
                                    <p:anim calcmode="lin" valueType="num">
                                      <p:cBhvr>
                                        <p:cTn id="15" dur="2000" fill="hold"/>
                                        <p:tgtEl>
                                          <p:spTgt spid="1027"/>
                                        </p:tgtEl>
                                        <p:attrNameLst>
                                          <p:attrName>ppt_h</p:attrName>
                                        </p:attrNameLst>
                                      </p:cBhvr>
                                      <p:tavLst>
                                        <p:tav tm="0">
                                          <p:val>
                                            <p:fltVal val="0"/>
                                          </p:val>
                                        </p:tav>
                                        <p:tav tm="100000">
                                          <p:val>
                                            <p:strVal val="#ppt_h"/>
                                          </p:val>
                                        </p:tav>
                                      </p:tavLst>
                                    </p:anim>
                                    <p:anim calcmode="lin" valueType="num">
                                      <p:cBhvr>
                                        <p:cTn id="16" dur="2000" fill="hold"/>
                                        <p:tgtEl>
                                          <p:spTgt spid="1027"/>
                                        </p:tgtEl>
                                        <p:attrNameLst>
                                          <p:attrName>style.rotation</p:attrName>
                                        </p:attrNameLst>
                                      </p:cBhvr>
                                      <p:tavLst>
                                        <p:tav tm="0">
                                          <p:val>
                                            <p:fltVal val="90"/>
                                          </p:val>
                                        </p:tav>
                                        <p:tav tm="100000">
                                          <p:val>
                                            <p:fltVal val="0"/>
                                          </p:val>
                                        </p:tav>
                                      </p:tavLst>
                                    </p:anim>
                                    <p:animEffect transition="in" filter="fade">
                                      <p:cBhvr>
                                        <p:cTn id="17" dur="2000"/>
                                        <p:tgtEl>
                                          <p:spTgt spid="1027"/>
                                        </p:tgtEl>
                                      </p:cBhvr>
                                    </p:animEffect>
                                  </p:childTnLst>
                                </p:cTn>
                              </p:par>
                            </p:childTnLst>
                          </p:cTn>
                        </p:par>
                        <p:par>
                          <p:cTn id="18" fill="hold">
                            <p:stCondLst>
                              <p:cond delay="44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style.rotation</p:attrName>
                                        </p:attrNameLst>
                                      </p:cBhvr>
                                      <p:tavLst>
                                        <p:tav tm="0">
                                          <p:val>
                                            <p:fltVal val="90"/>
                                          </p:val>
                                        </p:tav>
                                        <p:tav tm="100000">
                                          <p:val>
                                            <p:fltVal val="0"/>
                                          </p:val>
                                        </p:tav>
                                      </p:tavLst>
                                    </p:anim>
                                    <p:animEffect transition="in" filter="fade">
                                      <p:cBhvr>
                                        <p:cTn id="24" dur="2000"/>
                                        <p:tgtEl>
                                          <p:spTgt spid="6"/>
                                        </p:tgtEl>
                                      </p:cBhvr>
                                    </p:animEffect>
                                  </p:childTnLst>
                                </p:cTn>
                              </p:par>
                            </p:childTnLst>
                          </p:cTn>
                        </p:par>
                        <p:par>
                          <p:cTn id="25" fill="hold">
                            <p:stCondLst>
                              <p:cond delay="6400"/>
                            </p:stCondLst>
                            <p:childTnLst>
                              <p:par>
                                <p:cTn id="26" presetID="3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2000" fill="hold"/>
                                        <p:tgtEl>
                                          <p:spTgt spid="7"/>
                                        </p:tgtEl>
                                        <p:attrNameLst>
                                          <p:attrName>ppt_w</p:attrName>
                                        </p:attrNameLst>
                                      </p:cBhvr>
                                      <p:tavLst>
                                        <p:tav tm="0">
                                          <p:val>
                                            <p:fltVal val="0"/>
                                          </p:val>
                                        </p:tav>
                                        <p:tav tm="100000">
                                          <p:val>
                                            <p:strVal val="#ppt_w"/>
                                          </p:val>
                                        </p:tav>
                                      </p:tavLst>
                                    </p:anim>
                                    <p:anim calcmode="lin" valueType="num">
                                      <p:cBhvr>
                                        <p:cTn id="29" dur="2000" fill="hold"/>
                                        <p:tgtEl>
                                          <p:spTgt spid="7"/>
                                        </p:tgtEl>
                                        <p:attrNameLst>
                                          <p:attrName>ppt_h</p:attrName>
                                        </p:attrNameLst>
                                      </p:cBhvr>
                                      <p:tavLst>
                                        <p:tav tm="0">
                                          <p:val>
                                            <p:fltVal val="0"/>
                                          </p:val>
                                        </p:tav>
                                        <p:tav tm="100000">
                                          <p:val>
                                            <p:strVal val="#ppt_h"/>
                                          </p:val>
                                        </p:tav>
                                      </p:tavLst>
                                    </p:anim>
                                    <p:anim calcmode="lin" valueType="num">
                                      <p:cBhvr>
                                        <p:cTn id="30" dur="2000" fill="hold"/>
                                        <p:tgtEl>
                                          <p:spTgt spid="7"/>
                                        </p:tgtEl>
                                        <p:attrNameLst>
                                          <p:attrName>style.rotation</p:attrName>
                                        </p:attrNameLst>
                                      </p:cBhvr>
                                      <p:tavLst>
                                        <p:tav tm="0">
                                          <p:val>
                                            <p:fltVal val="90"/>
                                          </p:val>
                                        </p:tav>
                                        <p:tav tm="100000">
                                          <p:val>
                                            <p:fltVal val="0"/>
                                          </p:val>
                                        </p:tav>
                                      </p:tavLst>
                                    </p:anim>
                                    <p:animEffect transition="in" filter="fade">
                                      <p:cBhvr>
                                        <p:cTn id="31" dur="2000"/>
                                        <p:tgtEl>
                                          <p:spTgt spid="7"/>
                                        </p:tgtEl>
                                      </p:cBhvr>
                                    </p:animEffect>
                                  </p:childTnLst>
                                </p:cTn>
                              </p:par>
                            </p:childTnLst>
                          </p:cTn>
                        </p:par>
                        <p:par>
                          <p:cTn id="32" fill="hold">
                            <p:stCondLst>
                              <p:cond delay="8400"/>
                            </p:stCondLst>
                            <p:childTnLst>
                              <p:par>
                                <p:cTn id="33" presetID="22" presetClass="entr" presetSubtype="4"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116632"/>
            <a:ext cx="7498080" cy="936104"/>
          </a:xfrm>
        </p:spPr>
        <p:txBody>
          <a:bodyPr>
            <a:normAutofit fontScale="90000"/>
          </a:bodyPr>
          <a:lstStyle/>
          <a:p>
            <a:pPr algn="ctr"/>
            <a:r>
              <a:rPr lang="ru-RU" sz="2000" dirty="0" smtClean="0">
                <a:solidFill>
                  <a:srgbClr val="964305">
                    <a:lumMod val="75000"/>
                  </a:srgbClr>
                </a:solidFill>
                <a:effectLst/>
              </a:rPr>
              <a:t/>
            </a:r>
            <a:br>
              <a:rPr lang="ru-RU" sz="2000" dirty="0" smtClean="0">
                <a:solidFill>
                  <a:srgbClr val="964305">
                    <a:lumMod val="75000"/>
                  </a:srgbClr>
                </a:solidFill>
                <a:effectLst/>
              </a:rPr>
            </a:br>
            <a:r>
              <a:rPr lang="ru-RU" sz="2200" dirty="0" smtClean="0">
                <a:effectLst/>
                <a:latin typeface="Times New Roman" pitchFamily="18" charset="0"/>
                <a:cs typeface="Times New Roman" pitchFamily="18" charset="0"/>
              </a:rPr>
              <a:t>Развитию навыков изобразительной деятельности,  </a:t>
            </a:r>
            <a:r>
              <a:rPr lang="ru-RU" sz="2200" dirty="0">
                <a:effectLst/>
                <a:latin typeface="Times New Roman" pitchFamily="18" charset="0"/>
                <a:cs typeface="Times New Roman" pitchFamily="18" charset="0"/>
              </a:rPr>
              <a:t>аппликации и </a:t>
            </a:r>
            <a:r>
              <a:rPr lang="ru-RU" sz="2200" dirty="0" smtClean="0">
                <a:effectLst/>
                <a:latin typeface="Times New Roman" pitchFamily="18" charset="0"/>
                <a:cs typeface="Times New Roman" pitchFamily="18" charset="0"/>
              </a:rPr>
              <a:t>лепки.</a:t>
            </a:r>
            <a:r>
              <a:rPr lang="ru-RU" sz="3900" dirty="0">
                <a:solidFill>
                  <a:srgbClr val="964305">
                    <a:lumMod val="75000"/>
                  </a:srgbClr>
                </a:solidFill>
                <a:latin typeface="Times New Roman" pitchFamily="18" charset="0"/>
                <a:cs typeface="Times New Roman" pitchFamily="18" charset="0"/>
              </a:rPr>
              <a:t/>
            </a:r>
            <a:br>
              <a:rPr lang="ru-RU" sz="3900" dirty="0">
                <a:solidFill>
                  <a:srgbClr val="964305">
                    <a:lumMod val="75000"/>
                  </a:srgbClr>
                </a:solidFill>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1026" name="Picture 2" descr="C:\Users\1\Desktop\РМО\для рмо нетрадиц\SAM_1994.JPG"/>
          <p:cNvPicPr>
            <a:picLocks noGrp="1" noChangeAspect="1" noChangeArrowheads="1"/>
          </p:cNvPicPr>
          <p:nvPr>
            <p:ph idx="1"/>
          </p:nvPr>
        </p:nvPicPr>
        <p:blipFill>
          <a:blip r:embed="rId2" cstate="print"/>
          <a:srcRect/>
          <a:stretch>
            <a:fillRect/>
          </a:stretch>
        </p:blipFill>
        <p:spPr bwMode="auto">
          <a:xfrm>
            <a:off x="1630961" y="1412776"/>
            <a:ext cx="6181073" cy="4927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Users\1\Desktop\РМО\для рмо нетрадиц\SAM_4082.JPG"/>
          <p:cNvPicPr>
            <a:picLocks noChangeAspect="1" noChangeArrowheads="1"/>
          </p:cNvPicPr>
          <p:nvPr/>
        </p:nvPicPr>
        <p:blipFill>
          <a:blip r:embed="rId3" cstate="print"/>
          <a:srcRect l="18400"/>
          <a:stretch>
            <a:fillRect/>
          </a:stretch>
        </p:blipFill>
        <p:spPr bwMode="auto">
          <a:xfrm>
            <a:off x="1613630" y="1412776"/>
            <a:ext cx="6198404" cy="4987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C:\Users\1\Desktop\РМО\Фото Птенцы из яичной скарлупы\DSCN1743.JPG"/>
          <p:cNvPicPr>
            <a:picLocks noChangeAspect="1" noChangeArrowheads="1"/>
          </p:cNvPicPr>
          <p:nvPr/>
        </p:nvPicPr>
        <p:blipFill>
          <a:blip r:embed="rId4" cstate="print"/>
          <a:srcRect t="6401" b="18466"/>
          <a:stretch>
            <a:fillRect/>
          </a:stretch>
        </p:blipFill>
        <p:spPr bwMode="auto">
          <a:xfrm>
            <a:off x="1615084" y="1314113"/>
            <a:ext cx="6221491"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C:\Users\1\Desktop\РМО\Фото Украшаем платочки\DSCN1243.JPG"/>
          <p:cNvPicPr>
            <a:picLocks noChangeAspect="1" noChangeArrowheads="1"/>
          </p:cNvPicPr>
          <p:nvPr/>
        </p:nvPicPr>
        <p:blipFill>
          <a:blip r:embed="rId5" cstate="print"/>
          <a:srcRect t="25125" b="24531"/>
          <a:stretch>
            <a:fillRect/>
          </a:stretch>
        </p:blipFill>
        <p:spPr bwMode="auto">
          <a:xfrm>
            <a:off x="1615084" y="1314113"/>
            <a:ext cx="6485308"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3" descr="C:\Users\1\Desktop\РМО\Фото Лепка бабочки\DSCN1404.JPG"/>
          <p:cNvPicPr>
            <a:picLocks noChangeAspect="1" noChangeArrowheads="1"/>
          </p:cNvPicPr>
          <p:nvPr/>
        </p:nvPicPr>
        <p:blipFill>
          <a:blip r:embed="rId6" cstate="print"/>
          <a:srcRect t="19369" b="9612"/>
          <a:stretch>
            <a:fillRect/>
          </a:stretch>
        </p:blipFill>
        <p:spPr bwMode="auto">
          <a:xfrm>
            <a:off x="1571352" y="1148416"/>
            <a:ext cx="6529039" cy="5350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 calcmode="lin" valueType="num">
                                      <p:cBhvr>
                                        <p:cTn id="9" dur="2000" fill="hold"/>
                                        <p:tgtEl>
                                          <p:spTgt spid="1026"/>
                                        </p:tgtEl>
                                        <p:attrNameLst>
                                          <p:attrName>style.rotation</p:attrName>
                                        </p:attrNameLst>
                                      </p:cBhvr>
                                      <p:tavLst>
                                        <p:tav tm="0">
                                          <p:val>
                                            <p:fltVal val="90"/>
                                          </p:val>
                                        </p:tav>
                                        <p:tav tm="100000">
                                          <p:val>
                                            <p:fltVal val="0"/>
                                          </p:val>
                                        </p:tav>
                                      </p:tavLst>
                                    </p:anim>
                                    <p:animEffect transition="in" filter="fade">
                                      <p:cBhvr>
                                        <p:cTn id="10" dur="2000"/>
                                        <p:tgtEl>
                                          <p:spTgt spid="1026"/>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750" fill="hold"/>
                                        <p:tgtEl>
                                          <p:spTgt spid="1028"/>
                                        </p:tgtEl>
                                        <p:attrNameLst>
                                          <p:attrName>ppt_w</p:attrName>
                                        </p:attrNameLst>
                                      </p:cBhvr>
                                      <p:tavLst>
                                        <p:tav tm="0">
                                          <p:val>
                                            <p:fltVal val="0"/>
                                          </p:val>
                                        </p:tav>
                                        <p:tav tm="100000">
                                          <p:val>
                                            <p:strVal val="#ppt_w"/>
                                          </p:val>
                                        </p:tav>
                                      </p:tavLst>
                                    </p:anim>
                                    <p:anim calcmode="lin" valueType="num">
                                      <p:cBhvr>
                                        <p:cTn id="15" dur="1750" fill="hold"/>
                                        <p:tgtEl>
                                          <p:spTgt spid="1028"/>
                                        </p:tgtEl>
                                        <p:attrNameLst>
                                          <p:attrName>ppt_h</p:attrName>
                                        </p:attrNameLst>
                                      </p:cBhvr>
                                      <p:tavLst>
                                        <p:tav tm="0">
                                          <p:val>
                                            <p:fltVal val="0"/>
                                          </p:val>
                                        </p:tav>
                                        <p:tav tm="100000">
                                          <p:val>
                                            <p:strVal val="#ppt_h"/>
                                          </p:val>
                                        </p:tav>
                                      </p:tavLst>
                                    </p:anim>
                                    <p:anim calcmode="lin" valueType="num">
                                      <p:cBhvr>
                                        <p:cTn id="16" dur="1750" fill="hold"/>
                                        <p:tgtEl>
                                          <p:spTgt spid="1028"/>
                                        </p:tgtEl>
                                        <p:attrNameLst>
                                          <p:attrName>style.rotation</p:attrName>
                                        </p:attrNameLst>
                                      </p:cBhvr>
                                      <p:tavLst>
                                        <p:tav tm="0">
                                          <p:val>
                                            <p:fltVal val="90"/>
                                          </p:val>
                                        </p:tav>
                                        <p:tav tm="100000">
                                          <p:val>
                                            <p:fltVal val="0"/>
                                          </p:val>
                                        </p:tav>
                                      </p:tavLst>
                                    </p:anim>
                                    <p:animEffect transition="in" filter="fade">
                                      <p:cBhvr>
                                        <p:cTn id="17" dur="1750"/>
                                        <p:tgtEl>
                                          <p:spTgt spid="1028"/>
                                        </p:tgtEl>
                                      </p:cBhvr>
                                    </p:animEffect>
                                  </p:childTnLst>
                                </p:cTn>
                              </p:par>
                            </p:childTnLst>
                          </p:cTn>
                        </p:par>
                        <p:par>
                          <p:cTn id="18" fill="hold">
                            <p:stCondLst>
                              <p:cond delay="375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 calcmode="lin" valueType="num">
                                      <p:cBhvr>
                                        <p:cTn id="23" dur="2000" fill="hold"/>
                                        <p:tgtEl>
                                          <p:spTgt spid="7"/>
                                        </p:tgtEl>
                                        <p:attrNameLst>
                                          <p:attrName>style.rotation</p:attrName>
                                        </p:attrNameLst>
                                      </p:cBhvr>
                                      <p:tavLst>
                                        <p:tav tm="0">
                                          <p:val>
                                            <p:fltVal val="90"/>
                                          </p:val>
                                        </p:tav>
                                        <p:tav tm="100000">
                                          <p:val>
                                            <p:fltVal val="0"/>
                                          </p:val>
                                        </p:tav>
                                      </p:tavLst>
                                    </p:anim>
                                    <p:animEffect transition="in" filter="fade">
                                      <p:cBhvr>
                                        <p:cTn id="24" dur="2000"/>
                                        <p:tgtEl>
                                          <p:spTgt spid="7"/>
                                        </p:tgtEl>
                                      </p:cBhvr>
                                    </p:animEffect>
                                  </p:childTnLst>
                                </p:cTn>
                              </p:par>
                            </p:childTnLst>
                          </p:cTn>
                        </p:par>
                        <p:par>
                          <p:cTn id="25" fill="hold">
                            <p:stCondLst>
                              <p:cond delay="575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000" fill="hold"/>
                                        <p:tgtEl>
                                          <p:spTgt spid="8"/>
                                        </p:tgtEl>
                                        <p:attrNameLst>
                                          <p:attrName>ppt_w</p:attrName>
                                        </p:attrNameLst>
                                      </p:cBhvr>
                                      <p:tavLst>
                                        <p:tav tm="0">
                                          <p:val>
                                            <p:fltVal val="0"/>
                                          </p:val>
                                        </p:tav>
                                        <p:tav tm="100000">
                                          <p:val>
                                            <p:strVal val="#ppt_w"/>
                                          </p:val>
                                        </p:tav>
                                      </p:tavLst>
                                    </p:anim>
                                    <p:anim calcmode="lin" valueType="num">
                                      <p:cBhvr>
                                        <p:cTn id="29" dur="2000" fill="hold"/>
                                        <p:tgtEl>
                                          <p:spTgt spid="8"/>
                                        </p:tgtEl>
                                        <p:attrNameLst>
                                          <p:attrName>ppt_h</p:attrName>
                                        </p:attrNameLst>
                                      </p:cBhvr>
                                      <p:tavLst>
                                        <p:tav tm="0">
                                          <p:val>
                                            <p:fltVal val="0"/>
                                          </p:val>
                                        </p:tav>
                                        <p:tav tm="100000">
                                          <p:val>
                                            <p:strVal val="#ppt_h"/>
                                          </p:val>
                                        </p:tav>
                                      </p:tavLst>
                                    </p:anim>
                                    <p:anim calcmode="lin" valueType="num">
                                      <p:cBhvr>
                                        <p:cTn id="30" dur="2000" fill="hold"/>
                                        <p:tgtEl>
                                          <p:spTgt spid="8"/>
                                        </p:tgtEl>
                                        <p:attrNameLst>
                                          <p:attrName>style.rotation</p:attrName>
                                        </p:attrNameLst>
                                      </p:cBhvr>
                                      <p:tavLst>
                                        <p:tav tm="0">
                                          <p:val>
                                            <p:fltVal val="90"/>
                                          </p:val>
                                        </p:tav>
                                        <p:tav tm="100000">
                                          <p:val>
                                            <p:fltVal val="0"/>
                                          </p:val>
                                        </p:tav>
                                      </p:tavLst>
                                    </p:anim>
                                    <p:animEffect transition="in" filter="fade">
                                      <p:cBhvr>
                                        <p:cTn id="31" dur="2000"/>
                                        <p:tgtEl>
                                          <p:spTgt spid="8"/>
                                        </p:tgtEl>
                                      </p:cBhvr>
                                    </p:animEffect>
                                  </p:childTnLst>
                                </p:cTn>
                              </p:par>
                            </p:childTnLst>
                          </p:cTn>
                        </p:par>
                        <p:par>
                          <p:cTn id="32" fill="hold">
                            <p:stCondLst>
                              <p:cond delay="7750"/>
                            </p:stCondLst>
                            <p:childTnLst>
                              <p:par>
                                <p:cTn id="33" presetID="3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2000" fill="hold"/>
                                        <p:tgtEl>
                                          <p:spTgt spid="9"/>
                                        </p:tgtEl>
                                        <p:attrNameLst>
                                          <p:attrName>ppt_w</p:attrName>
                                        </p:attrNameLst>
                                      </p:cBhvr>
                                      <p:tavLst>
                                        <p:tav tm="0">
                                          <p:val>
                                            <p:fltVal val="0"/>
                                          </p:val>
                                        </p:tav>
                                        <p:tav tm="100000">
                                          <p:val>
                                            <p:strVal val="#ppt_w"/>
                                          </p:val>
                                        </p:tav>
                                      </p:tavLst>
                                    </p:anim>
                                    <p:anim calcmode="lin" valueType="num">
                                      <p:cBhvr>
                                        <p:cTn id="36" dur="2000" fill="hold"/>
                                        <p:tgtEl>
                                          <p:spTgt spid="9"/>
                                        </p:tgtEl>
                                        <p:attrNameLst>
                                          <p:attrName>ppt_h</p:attrName>
                                        </p:attrNameLst>
                                      </p:cBhvr>
                                      <p:tavLst>
                                        <p:tav tm="0">
                                          <p:val>
                                            <p:fltVal val="0"/>
                                          </p:val>
                                        </p:tav>
                                        <p:tav tm="100000">
                                          <p:val>
                                            <p:strVal val="#ppt_h"/>
                                          </p:val>
                                        </p:tav>
                                      </p:tavLst>
                                    </p:anim>
                                    <p:anim calcmode="lin" valueType="num">
                                      <p:cBhvr>
                                        <p:cTn id="37" dur="2000" fill="hold"/>
                                        <p:tgtEl>
                                          <p:spTgt spid="9"/>
                                        </p:tgtEl>
                                        <p:attrNameLst>
                                          <p:attrName>style.rotation</p:attrName>
                                        </p:attrNameLst>
                                      </p:cBhvr>
                                      <p:tavLst>
                                        <p:tav tm="0">
                                          <p:val>
                                            <p:fltVal val="90"/>
                                          </p:val>
                                        </p:tav>
                                        <p:tav tm="100000">
                                          <p:val>
                                            <p:fltVal val="0"/>
                                          </p:val>
                                        </p:tav>
                                      </p:tavLst>
                                    </p:anim>
                                    <p:animEffect transition="in" filter="fade">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000" dirty="0" smtClean="0">
                <a:solidFill>
                  <a:schemeClr val="tx1"/>
                </a:solidFill>
                <a:latin typeface="+mn-lt"/>
              </a:rPr>
              <a:t/>
            </a:r>
            <a:br>
              <a:rPr lang="ru-RU" sz="2000" dirty="0" smtClean="0">
                <a:solidFill>
                  <a:schemeClr val="tx1"/>
                </a:solidFill>
                <a:latin typeface="+mn-lt"/>
              </a:rPr>
            </a:b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smtClean="0">
                <a:latin typeface="Times New Roman" pitchFamily="18" charset="0"/>
                <a:cs typeface="Times New Roman" pitchFamily="18" charset="0"/>
              </a:rPr>
              <a:t>Все дети любят рисовать. Творчество для них – это отражение душевной работы. Чувства, разум, глаза и руки – инструменты души. Сталкиваясь с красотой и гармонией мира, изведав при этом чувство восторга и восхищения, они испытывают желание «остановить прекрасное мгновенье», отобразив свое отношение к действительности на листе бумаги.</a:t>
            </a:r>
            <a:endParaRPr lang="ru-RU" sz="2000" dirty="0">
              <a:latin typeface="Times New Roman" pitchFamily="18" charset="0"/>
              <a:cs typeface="Times New Roman" pitchFamily="18" charset="0"/>
            </a:endParaRPr>
          </a:p>
        </p:txBody>
      </p:sp>
      <p:pic>
        <p:nvPicPr>
          <p:cNvPr id="3076" name="Picture 4" descr="C:\Users\1\Desktop\РМО\для рмо нетрадиц\SAM_1941.JPG"/>
          <p:cNvPicPr>
            <a:picLocks noGrp="1" noChangeAspect="1" noChangeArrowheads="1"/>
          </p:cNvPicPr>
          <p:nvPr>
            <p:ph idx="1"/>
          </p:nvPr>
        </p:nvPicPr>
        <p:blipFill>
          <a:blip r:embed="rId2" cstate="print"/>
          <a:stretch>
            <a:fillRect/>
          </a:stretch>
        </p:blipFill>
        <p:spPr bwMode="auto">
          <a:xfrm>
            <a:off x="323527" y="2708920"/>
            <a:ext cx="4152533" cy="3169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1\Desktop\РМО\для рмо нетрадиц\SAM_1939.JPG"/>
          <p:cNvPicPr>
            <a:picLocks noChangeAspect="1" noChangeArrowheads="1"/>
          </p:cNvPicPr>
          <p:nvPr/>
        </p:nvPicPr>
        <p:blipFill>
          <a:blip r:embed="rId3" cstate="print"/>
          <a:srcRect t="16259" b="14638"/>
          <a:stretch>
            <a:fillRect/>
          </a:stretch>
        </p:blipFill>
        <p:spPr bwMode="auto">
          <a:xfrm>
            <a:off x="4712226" y="2780928"/>
            <a:ext cx="4048514"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fltVal val="0"/>
                                          </p:val>
                                        </p:tav>
                                        <p:tav tm="100000">
                                          <p:val>
                                            <p:strVal val="#ppt_w"/>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 calcmode="lin" valueType="num">
                                      <p:cBhvr>
                                        <p:cTn id="16" dur="1000" fill="hold"/>
                                        <p:tgtEl>
                                          <p:spTgt spid="3075"/>
                                        </p:tgtEl>
                                        <p:attrNameLst>
                                          <p:attrName>style.rotation</p:attrName>
                                        </p:attrNameLst>
                                      </p:cBhvr>
                                      <p:tavLst>
                                        <p:tav tm="0">
                                          <p:val>
                                            <p:fltVal val="90"/>
                                          </p:val>
                                        </p:tav>
                                        <p:tav tm="100000">
                                          <p:val>
                                            <p:fltVal val="0"/>
                                          </p:val>
                                        </p:tav>
                                      </p:tavLst>
                                    </p:anim>
                                    <p:animEffect transition="in" filter="fade">
                                      <p:cBhvr>
                                        <p:cTn id="17"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949</TotalTime>
  <Words>948</Words>
  <Application>Microsoft Office PowerPoint</Application>
  <PresentationFormat>Экран (4:3)</PresentationFormat>
  <Paragraphs>229</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Техническая</vt:lpstr>
      <vt:lpstr>Муниципальное бюджетное дошкольное образовательное учреждение детский сад № 28  города кузнецка.       2017г.      </vt:lpstr>
      <vt:lpstr>«Нетрадиционные формы работы в художественно-эстетическом воспитании дошкольников».</vt:lpstr>
      <vt:lpstr>Актуальность.</vt:lpstr>
      <vt:lpstr>Цель:</vt:lpstr>
      <vt:lpstr>Задача.</vt:lpstr>
      <vt:lpstr>На реализацию содержания художественно – эстетического развития направлены следующие виды детской деятельности.</vt:lpstr>
      <vt:lpstr>  Созданная в детском саду предметно-развивающая среда способствует развитию интереса к миру искусства, музыкальной, театрализованной деятельности.  </vt:lpstr>
      <vt:lpstr> Развитию навыков изобразительной деятельности,  аппликации и лепки. </vt:lpstr>
      <vt:lpstr>  Все дети любят рисовать. Творчество для них – это отражение душевной работы. Чувства, разум, глаза и руки – инструменты души. Сталкиваясь с красотой и гармонией мира, изведав при этом чувство восторга и восхищения, они испытывают желание «остановить прекрасное мгновенье», отобразив свое отношение к действительности на листе бумаги.</vt:lpstr>
      <vt:lpstr>   А рисовать, мы любим не только стандартно, как принято в детском саду, но и рисовать нетрадиционными способами. Нетрадиционные техники рисования - это способы создания нового, оригинального произведения искусства, в котором гармонирует всё: и цвет, и линия, и сюжет. Это огромная возможность для детей думать, пробовать, искать, экспериментировать, а самое главное, самовыражаться. </vt:lpstr>
      <vt:lpstr>«Кляксография». </vt:lpstr>
      <vt:lpstr>«Тампонирование».</vt:lpstr>
      <vt:lpstr>«Фронтаж».</vt:lpstr>
      <vt:lpstr>«Штампинг»</vt:lpstr>
      <vt:lpstr>«Рисование свечой».</vt:lpstr>
      <vt:lpstr>«Рисование пластиковой бутылкой».</vt:lpstr>
      <vt:lpstr>«Рисование солью».</vt:lpstr>
      <vt:lpstr>«Монотипия предметная».</vt:lpstr>
      <vt:lpstr> «ГРАТТАЖ «ЦАП-ЦАРАП».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детский сад № 37 «Колобок»     г. Морозовск 2017г.</dc:title>
  <dc:creator>1</dc:creator>
  <cp:lastModifiedBy>владелец</cp:lastModifiedBy>
  <cp:revision>131</cp:revision>
  <dcterms:created xsi:type="dcterms:W3CDTF">2017-11-09T06:18:23Z</dcterms:created>
  <dcterms:modified xsi:type="dcterms:W3CDTF">2018-10-21T12:17:14Z</dcterms:modified>
</cp:coreProperties>
</file>